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56" r:id="rId4"/>
    <p:sldId id="259" r:id="rId5"/>
    <p:sldId id="260" r:id="rId6"/>
    <p:sldId id="261" r:id="rId7"/>
    <p:sldId id="278" r:id="rId8"/>
    <p:sldId id="263" r:id="rId9"/>
    <p:sldId id="264" r:id="rId10"/>
    <p:sldId id="265" r:id="rId11"/>
    <p:sldId id="266" r:id="rId12"/>
    <p:sldId id="267" r:id="rId13"/>
    <p:sldId id="268" r:id="rId14"/>
    <p:sldId id="269" r:id="rId15"/>
    <p:sldId id="270" r:id="rId16"/>
    <p:sldId id="275" r:id="rId17"/>
    <p:sldId id="272" r:id="rId18"/>
    <p:sldId id="273" r:id="rId19"/>
    <p:sldId id="274" r:id="rId20"/>
    <p:sldId id="276" r:id="rId21"/>
    <p:sldId id="277" r:id="rId22"/>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8CB5-9198-D157-2B01-4F2EF96135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564E6441-73ED-3BF3-F0D0-56060C2531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658FE3DE-8A77-01C8-BA75-015907C3CCFA}"/>
              </a:ext>
            </a:extLst>
          </p:cNvPr>
          <p:cNvSpPr>
            <a:spLocks noGrp="1"/>
          </p:cNvSpPr>
          <p:nvPr>
            <p:ph type="dt" sz="half" idx="10"/>
          </p:nvPr>
        </p:nvSpPr>
        <p:spPr/>
        <p:txBody>
          <a:bodyPr/>
          <a:lstStyle/>
          <a:p>
            <a:fld id="{1B727067-5BF9-40D0-B6C8-026B5610C235}" type="datetimeFigureOut">
              <a:rPr lang="he-IL" smtClean="0"/>
              <a:t>כ"ט/תמוז/תשפ"ד</a:t>
            </a:fld>
            <a:endParaRPr lang="he-IL"/>
          </a:p>
        </p:txBody>
      </p:sp>
      <p:sp>
        <p:nvSpPr>
          <p:cNvPr id="5" name="Footer Placeholder 4">
            <a:extLst>
              <a:ext uri="{FF2B5EF4-FFF2-40B4-BE49-F238E27FC236}">
                <a16:creationId xmlns:a16="http://schemas.microsoft.com/office/drawing/2014/main" id="{1424EFFE-95AD-865B-5FAA-AB12487983DB}"/>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DBEC529-4A39-94AE-1884-9D9C6CCE9F27}"/>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1268603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EC1DA-A7F3-9C82-D817-D98280EA5E46}"/>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BAD19ED1-49F8-EFA7-848F-F94109786E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17F4BB6F-AFFD-0749-DF41-490BEA595D21}"/>
              </a:ext>
            </a:extLst>
          </p:cNvPr>
          <p:cNvSpPr>
            <a:spLocks noGrp="1"/>
          </p:cNvSpPr>
          <p:nvPr>
            <p:ph type="dt" sz="half" idx="10"/>
          </p:nvPr>
        </p:nvSpPr>
        <p:spPr/>
        <p:txBody>
          <a:bodyPr/>
          <a:lstStyle/>
          <a:p>
            <a:fld id="{1B727067-5BF9-40D0-B6C8-026B5610C235}" type="datetimeFigureOut">
              <a:rPr lang="he-IL" smtClean="0"/>
              <a:t>כ"ט/תמוז/תשפ"ד</a:t>
            </a:fld>
            <a:endParaRPr lang="he-IL"/>
          </a:p>
        </p:txBody>
      </p:sp>
      <p:sp>
        <p:nvSpPr>
          <p:cNvPr id="5" name="Footer Placeholder 4">
            <a:extLst>
              <a:ext uri="{FF2B5EF4-FFF2-40B4-BE49-F238E27FC236}">
                <a16:creationId xmlns:a16="http://schemas.microsoft.com/office/drawing/2014/main" id="{71D27C05-5C5F-A6E6-3B0E-FAC81568E048}"/>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CE3DF1FE-ACA2-CB01-9765-0331A2909282}"/>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1766279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A8EA60-94B3-B3C3-7394-525D3B072B7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B8EFED8-3820-B7EB-15D2-DACA67BC36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F0FB2897-E4A1-9E91-A5C3-54725725DCDF}"/>
              </a:ext>
            </a:extLst>
          </p:cNvPr>
          <p:cNvSpPr>
            <a:spLocks noGrp="1"/>
          </p:cNvSpPr>
          <p:nvPr>
            <p:ph type="dt" sz="half" idx="10"/>
          </p:nvPr>
        </p:nvSpPr>
        <p:spPr/>
        <p:txBody>
          <a:bodyPr/>
          <a:lstStyle/>
          <a:p>
            <a:fld id="{1B727067-5BF9-40D0-B6C8-026B5610C235}" type="datetimeFigureOut">
              <a:rPr lang="he-IL" smtClean="0"/>
              <a:t>כ"ט/תמוז/תשפ"ד</a:t>
            </a:fld>
            <a:endParaRPr lang="he-IL"/>
          </a:p>
        </p:txBody>
      </p:sp>
      <p:sp>
        <p:nvSpPr>
          <p:cNvPr id="5" name="Footer Placeholder 4">
            <a:extLst>
              <a:ext uri="{FF2B5EF4-FFF2-40B4-BE49-F238E27FC236}">
                <a16:creationId xmlns:a16="http://schemas.microsoft.com/office/drawing/2014/main" id="{55A15935-0512-9425-4E8E-F16A1A0035A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A645DC63-63B7-FE37-B56A-804F3EFC3A98}"/>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109323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79415-D992-A040-9948-580E5C309A87}"/>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CFBCFAD0-F67C-3AC7-A65E-BB14B30D98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30FBFE0A-A2A5-A3A3-370B-1721D7AB963A}"/>
              </a:ext>
            </a:extLst>
          </p:cNvPr>
          <p:cNvSpPr>
            <a:spLocks noGrp="1"/>
          </p:cNvSpPr>
          <p:nvPr>
            <p:ph type="dt" sz="half" idx="10"/>
          </p:nvPr>
        </p:nvSpPr>
        <p:spPr/>
        <p:txBody>
          <a:bodyPr/>
          <a:lstStyle/>
          <a:p>
            <a:fld id="{1B727067-5BF9-40D0-B6C8-026B5610C235}" type="datetimeFigureOut">
              <a:rPr lang="he-IL" smtClean="0"/>
              <a:t>כ"ט/תמוז/תשפ"ד</a:t>
            </a:fld>
            <a:endParaRPr lang="he-IL"/>
          </a:p>
        </p:txBody>
      </p:sp>
      <p:sp>
        <p:nvSpPr>
          <p:cNvPr id="5" name="Footer Placeholder 4">
            <a:extLst>
              <a:ext uri="{FF2B5EF4-FFF2-40B4-BE49-F238E27FC236}">
                <a16:creationId xmlns:a16="http://schemas.microsoft.com/office/drawing/2014/main" id="{EAA7CB81-6E5C-01A8-6B55-5201908A0F70}"/>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4BB0EB9D-0A43-17B2-38D5-38C1984ACFF0}"/>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786582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68EDC-DFA2-FEBF-C5F9-E155697F9E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D8F304C9-49C9-690E-BD53-D7A98C52D7E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C4924F-3771-54AB-9462-08B5BDC43CDB}"/>
              </a:ext>
            </a:extLst>
          </p:cNvPr>
          <p:cNvSpPr>
            <a:spLocks noGrp="1"/>
          </p:cNvSpPr>
          <p:nvPr>
            <p:ph type="dt" sz="half" idx="10"/>
          </p:nvPr>
        </p:nvSpPr>
        <p:spPr/>
        <p:txBody>
          <a:bodyPr/>
          <a:lstStyle/>
          <a:p>
            <a:fld id="{1B727067-5BF9-40D0-B6C8-026B5610C235}" type="datetimeFigureOut">
              <a:rPr lang="he-IL" smtClean="0"/>
              <a:t>כ"ט/תמוז/תשפ"ד</a:t>
            </a:fld>
            <a:endParaRPr lang="he-IL"/>
          </a:p>
        </p:txBody>
      </p:sp>
      <p:sp>
        <p:nvSpPr>
          <p:cNvPr id="5" name="Footer Placeholder 4">
            <a:extLst>
              <a:ext uri="{FF2B5EF4-FFF2-40B4-BE49-F238E27FC236}">
                <a16:creationId xmlns:a16="http://schemas.microsoft.com/office/drawing/2014/main" id="{05DBB8F2-FC37-55CC-0441-722B28B8B62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608F0FB-6B0D-67D3-1065-4FA51CF0D193}"/>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2115504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00851-DA66-D07C-92D8-9E84F15D5BA6}"/>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B79BAAA8-06AC-FC85-18FA-CE9F7FD1AE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2CAEC667-334A-0FE5-E0A9-DED6C5CBED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3BD8B643-29B5-0D16-FD1E-E68DC2AC847B}"/>
              </a:ext>
            </a:extLst>
          </p:cNvPr>
          <p:cNvSpPr>
            <a:spLocks noGrp="1"/>
          </p:cNvSpPr>
          <p:nvPr>
            <p:ph type="dt" sz="half" idx="10"/>
          </p:nvPr>
        </p:nvSpPr>
        <p:spPr/>
        <p:txBody>
          <a:bodyPr/>
          <a:lstStyle/>
          <a:p>
            <a:fld id="{1B727067-5BF9-40D0-B6C8-026B5610C235}" type="datetimeFigureOut">
              <a:rPr lang="he-IL" smtClean="0"/>
              <a:t>כ"ט/תמוז/תשפ"ד</a:t>
            </a:fld>
            <a:endParaRPr lang="he-IL"/>
          </a:p>
        </p:txBody>
      </p:sp>
      <p:sp>
        <p:nvSpPr>
          <p:cNvPr id="6" name="Footer Placeholder 5">
            <a:extLst>
              <a:ext uri="{FF2B5EF4-FFF2-40B4-BE49-F238E27FC236}">
                <a16:creationId xmlns:a16="http://schemas.microsoft.com/office/drawing/2014/main" id="{9ABBDA83-3CE9-697A-8318-23D4D0352C8B}"/>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2C6FA833-5DAD-AC98-56E3-553BBDD7550E}"/>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2413074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5A401-1520-F839-7053-C40DAC25D227}"/>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F6BB025C-8F14-D832-42A7-D858138C74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FC090E-1C9F-DEBB-A66C-8DB4A185AA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0652889B-E464-E793-1FDC-87DFD70329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5D9867-ADAE-D27F-EE26-4491D1DD5C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027885D8-6424-1817-0AD7-1057B556D9FE}"/>
              </a:ext>
            </a:extLst>
          </p:cNvPr>
          <p:cNvSpPr>
            <a:spLocks noGrp="1"/>
          </p:cNvSpPr>
          <p:nvPr>
            <p:ph type="dt" sz="half" idx="10"/>
          </p:nvPr>
        </p:nvSpPr>
        <p:spPr/>
        <p:txBody>
          <a:bodyPr/>
          <a:lstStyle/>
          <a:p>
            <a:fld id="{1B727067-5BF9-40D0-B6C8-026B5610C235}" type="datetimeFigureOut">
              <a:rPr lang="he-IL" smtClean="0"/>
              <a:t>כ"ט/תמוז/תשפ"ד</a:t>
            </a:fld>
            <a:endParaRPr lang="he-IL"/>
          </a:p>
        </p:txBody>
      </p:sp>
      <p:sp>
        <p:nvSpPr>
          <p:cNvPr id="8" name="Footer Placeholder 7">
            <a:extLst>
              <a:ext uri="{FF2B5EF4-FFF2-40B4-BE49-F238E27FC236}">
                <a16:creationId xmlns:a16="http://schemas.microsoft.com/office/drawing/2014/main" id="{75375A3C-A9E9-A90F-5AD5-7D6AB931E770}"/>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C8E8EF6C-C5F0-9BC0-EA55-D93F967944EF}"/>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4152508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163F-4DFF-60FE-5904-67E1A3C298CF}"/>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046FA209-2BF8-01C9-D96B-5BA64E4B67FA}"/>
              </a:ext>
            </a:extLst>
          </p:cNvPr>
          <p:cNvSpPr>
            <a:spLocks noGrp="1"/>
          </p:cNvSpPr>
          <p:nvPr>
            <p:ph type="dt" sz="half" idx="10"/>
          </p:nvPr>
        </p:nvSpPr>
        <p:spPr/>
        <p:txBody>
          <a:bodyPr/>
          <a:lstStyle/>
          <a:p>
            <a:fld id="{1B727067-5BF9-40D0-B6C8-026B5610C235}" type="datetimeFigureOut">
              <a:rPr lang="he-IL" smtClean="0"/>
              <a:t>כ"ט/תמוז/תשפ"ד</a:t>
            </a:fld>
            <a:endParaRPr lang="he-IL"/>
          </a:p>
        </p:txBody>
      </p:sp>
      <p:sp>
        <p:nvSpPr>
          <p:cNvPr id="4" name="Footer Placeholder 3">
            <a:extLst>
              <a:ext uri="{FF2B5EF4-FFF2-40B4-BE49-F238E27FC236}">
                <a16:creationId xmlns:a16="http://schemas.microsoft.com/office/drawing/2014/main" id="{4F5D04F8-67AF-7B8A-5352-3D5AC55502FF}"/>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5D3B2C8D-6C8D-F656-E009-5A2F76158232}"/>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2828832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FE52C2-E808-FC2F-097C-456B4054B444}"/>
              </a:ext>
            </a:extLst>
          </p:cNvPr>
          <p:cNvSpPr>
            <a:spLocks noGrp="1"/>
          </p:cNvSpPr>
          <p:nvPr>
            <p:ph type="dt" sz="half" idx="10"/>
          </p:nvPr>
        </p:nvSpPr>
        <p:spPr/>
        <p:txBody>
          <a:bodyPr/>
          <a:lstStyle/>
          <a:p>
            <a:fld id="{1B727067-5BF9-40D0-B6C8-026B5610C235}" type="datetimeFigureOut">
              <a:rPr lang="he-IL" smtClean="0"/>
              <a:t>כ"ט/תמוז/תשפ"ד</a:t>
            </a:fld>
            <a:endParaRPr lang="he-IL"/>
          </a:p>
        </p:txBody>
      </p:sp>
      <p:sp>
        <p:nvSpPr>
          <p:cNvPr id="3" name="Footer Placeholder 2">
            <a:extLst>
              <a:ext uri="{FF2B5EF4-FFF2-40B4-BE49-F238E27FC236}">
                <a16:creationId xmlns:a16="http://schemas.microsoft.com/office/drawing/2014/main" id="{BC3D0012-31C6-D7F9-F0F5-E5A3D8BE0363}"/>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FFC9F4EB-8351-F024-AD0E-70B55BCA9F54}"/>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3431347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C4EEF-5453-42A2-8047-DD9463500D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D84A797E-CEA7-839F-89A0-915642FE67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481DB63-6711-14B5-0875-60A2B0CD16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D87063-AAD0-F087-B9E9-567FD945B267}"/>
              </a:ext>
            </a:extLst>
          </p:cNvPr>
          <p:cNvSpPr>
            <a:spLocks noGrp="1"/>
          </p:cNvSpPr>
          <p:nvPr>
            <p:ph type="dt" sz="half" idx="10"/>
          </p:nvPr>
        </p:nvSpPr>
        <p:spPr/>
        <p:txBody>
          <a:bodyPr/>
          <a:lstStyle/>
          <a:p>
            <a:fld id="{1B727067-5BF9-40D0-B6C8-026B5610C235}" type="datetimeFigureOut">
              <a:rPr lang="he-IL" smtClean="0"/>
              <a:t>כ"ט/תמוז/תשפ"ד</a:t>
            </a:fld>
            <a:endParaRPr lang="he-IL"/>
          </a:p>
        </p:txBody>
      </p:sp>
      <p:sp>
        <p:nvSpPr>
          <p:cNvPr id="6" name="Footer Placeholder 5">
            <a:extLst>
              <a:ext uri="{FF2B5EF4-FFF2-40B4-BE49-F238E27FC236}">
                <a16:creationId xmlns:a16="http://schemas.microsoft.com/office/drawing/2014/main" id="{4DF10AC4-C422-5252-AA71-1670C9DF74B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4C3A7D9-A8D5-0EF1-EDED-58F6F4504E97}"/>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120644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29423-FF07-78A4-C35D-E81F18212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9F80CFCF-28DA-0431-159B-F9EEF2ABB5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E591B443-1C9A-9E36-B817-00969D589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322955-5B99-21D9-9615-8603F66DB1A1}"/>
              </a:ext>
            </a:extLst>
          </p:cNvPr>
          <p:cNvSpPr>
            <a:spLocks noGrp="1"/>
          </p:cNvSpPr>
          <p:nvPr>
            <p:ph type="dt" sz="half" idx="10"/>
          </p:nvPr>
        </p:nvSpPr>
        <p:spPr/>
        <p:txBody>
          <a:bodyPr/>
          <a:lstStyle/>
          <a:p>
            <a:fld id="{1B727067-5BF9-40D0-B6C8-026B5610C235}" type="datetimeFigureOut">
              <a:rPr lang="he-IL" smtClean="0"/>
              <a:t>כ"ט/תמוז/תשפ"ד</a:t>
            </a:fld>
            <a:endParaRPr lang="he-IL"/>
          </a:p>
        </p:txBody>
      </p:sp>
      <p:sp>
        <p:nvSpPr>
          <p:cNvPr id="6" name="Footer Placeholder 5">
            <a:extLst>
              <a:ext uri="{FF2B5EF4-FFF2-40B4-BE49-F238E27FC236}">
                <a16:creationId xmlns:a16="http://schemas.microsoft.com/office/drawing/2014/main" id="{4430C6C7-3ACA-20C5-BAE1-96BB14C7BD0F}"/>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38AB214D-252F-9F5E-4809-F9F327A4AE14}"/>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386656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1AB298-35F3-455E-7EE0-B0B80E5EFA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BFF746A5-D9D1-8B47-CFCE-09F271D080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B2F2B7B8-5F08-BB0B-91B2-657530CC3A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B727067-5BF9-40D0-B6C8-026B5610C235}" type="datetimeFigureOut">
              <a:rPr lang="he-IL" smtClean="0"/>
              <a:t>כ"ט/תמוז/תשפ"ד</a:t>
            </a:fld>
            <a:endParaRPr lang="he-IL"/>
          </a:p>
        </p:txBody>
      </p:sp>
      <p:sp>
        <p:nvSpPr>
          <p:cNvPr id="5" name="Footer Placeholder 4">
            <a:extLst>
              <a:ext uri="{FF2B5EF4-FFF2-40B4-BE49-F238E27FC236}">
                <a16:creationId xmlns:a16="http://schemas.microsoft.com/office/drawing/2014/main" id="{88399DFB-9656-F913-815F-66E8CC5B92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A38ADE82-8555-1750-0B24-09A509DCE1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761940E-8E89-4604-8794-A308E9D81D75}" type="slidenum">
              <a:rPr lang="he-IL" smtClean="0"/>
              <a:t>‹#›</a:t>
            </a:fld>
            <a:endParaRPr lang="he-IL"/>
          </a:p>
        </p:txBody>
      </p:sp>
    </p:spTree>
    <p:extLst>
      <p:ext uri="{BB962C8B-B14F-4D97-AF65-F5344CB8AC3E}">
        <p14:creationId xmlns:p14="http://schemas.microsoft.com/office/powerpoint/2010/main" val="1169460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1.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364457-9AE2-EF93-CC4B-12276FBCF7A9}"/>
              </a:ext>
            </a:extLst>
          </p:cNvPr>
          <p:cNvSpPr>
            <a:spLocks noGrp="1"/>
          </p:cNvSpPr>
          <p:nvPr>
            <p:ph type="ctrTitle"/>
          </p:nvPr>
        </p:nvSpPr>
        <p:spPr>
          <a:xfrm>
            <a:off x="2708063" y="-45288"/>
            <a:ext cx="6775874" cy="1488333"/>
          </a:xfrm>
        </p:spPr>
        <p:txBody>
          <a:bodyPr>
            <a:normAutofit/>
          </a:bodyPr>
          <a:lstStyle/>
          <a:p>
            <a:pPr rtl="0"/>
            <a:r>
              <a:rPr lang="en-US" sz="3200" b="1" dirty="0">
                <a:solidFill>
                  <a:srgbClr val="0070C0"/>
                </a:solidFill>
              </a:rPr>
              <a:t>Course: Image Processing 31651</a:t>
            </a:r>
            <a:br>
              <a:rPr lang="en-US" sz="3200" b="1" dirty="0">
                <a:solidFill>
                  <a:srgbClr val="0070C0"/>
                </a:solidFill>
              </a:rPr>
            </a:br>
            <a:r>
              <a:rPr lang="en-US" sz="3200" b="1" dirty="0">
                <a:solidFill>
                  <a:srgbClr val="0070C0"/>
                </a:solidFill>
              </a:rPr>
              <a:t>Assignment #41</a:t>
            </a:r>
            <a:br>
              <a:rPr lang="en-US" sz="3200" b="1" dirty="0">
                <a:solidFill>
                  <a:srgbClr val="0070C0"/>
                </a:solidFill>
              </a:rPr>
            </a:br>
            <a:r>
              <a:rPr lang="en-US" sz="3200" b="1" dirty="0">
                <a:solidFill>
                  <a:srgbClr val="0070C0"/>
                </a:solidFill>
              </a:rPr>
              <a:t>Noise and Median Filtration</a:t>
            </a:r>
            <a:endParaRPr lang="he-IL" sz="3200" b="1" dirty="0">
              <a:solidFill>
                <a:srgbClr val="0070C0"/>
              </a:solidFill>
            </a:endParaRPr>
          </a:p>
        </p:txBody>
      </p:sp>
      <p:graphicFrame>
        <p:nvGraphicFramePr>
          <p:cNvPr id="5" name="Table 4">
            <a:extLst>
              <a:ext uri="{FF2B5EF4-FFF2-40B4-BE49-F238E27FC236}">
                <a16:creationId xmlns:a16="http://schemas.microsoft.com/office/drawing/2014/main" id="{B2310BE6-3F81-9FB9-07A6-25E1FC274E98}"/>
              </a:ext>
            </a:extLst>
          </p:cNvPr>
          <p:cNvGraphicFramePr>
            <a:graphicFrameLocks noGrp="1"/>
          </p:cNvGraphicFramePr>
          <p:nvPr/>
        </p:nvGraphicFramePr>
        <p:xfrm>
          <a:off x="505839" y="1443045"/>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sp>
        <p:nvSpPr>
          <p:cNvPr id="6" name="Slide Number Placeholder 5">
            <a:extLst>
              <a:ext uri="{FF2B5EF4-FFF2-40B4-BE49-F238E27FC236}">
                <a16:creationId xmlns:a16="http://schemas.microsoft.com/office/drawing/2014/main" id="{630DDD76-149D-5CD9-20D8-E0D7C8A1C65E}"/>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1</a:t>
            </a:fld>
            <a:endParaRPr lang="he-IL" sz="1600" dirty="0"/>
          </a:p>
        </p:txBody>
      </p:sp>
      <p:pic>
        <p:nvPicPr>
          <p:cNvPr id="2" name="Picture 1" descr="A person standing on a stone wall with a bridge in the background&#10;&#10;Description automatically generated">
            <a:extLst>
              <a:ext uri="{FF2B5EF4-FFF2-40B4-BE49-F238E27FC236}">
                <a16:creationId xmlns:a16="http://schemas.microsoft.com/office/drawing/2014/main" id="{30125289-0874-E85E-63D6-B9B4F2C31DDE}"/>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4" y="3236167"/>
            <a:ext cx="1642513" cy="1846851"/>
          </a:xfrm>
          <a:prstGeom prst="rect">
            <a:avLst/>
          </a:prstGeom>
        </p:spPr>
      </p:pic>
      <p:pic>
        <p:nvPicPr>
          <p:cNvPr id="7" name="Picture 6" descr="A person in a uniform&#10;&#10;Description automatically generated">
            <a:extLst>
              <a:ext uri="{FF2B5EF4-FFF2-40B4-BE49-F238E27FC236}">
                <a16:creationId xmlns:a16="http://schemas.microsoft.com/office/drawing/2014/main" id="{475EB80C-A92F-F3B4-12B8-2283C49E2FA0}"/>
              </a:ext>
            </a:extLst>
          </p:cNvPr>
          <p:cNvPicPr>
            <a:picLocks noChangeAspect="1"/>
          </p:cNvPicPr>
          <p:nvPr/>
        </p:nvPicPr>
        <p:blipFill>
          <a:blip r:embed="rId3"/>
          <a:stretch>
            <a:fillRect/>
          </a:stretch>
        </p:blipFill>
        <p:spPr>
          <a:xfrm>
            <a:off x="6096000" y="4626894"/>
            <a:ext cx="1462391" cy="2065735"/>
          </a:xfrm>
          <a:prstGeom prst="rect">
            <a:avLst/>
          </a:prstGeom>
        </p:spPr>
      </p:pic>
      <p:pic>
        <p:nvPicPr>
          <p:cNvPr id="8" name="Picture 7">
            <a:extLst>
              <a:ext uri="{FF2B5EF4-FFF2-40B4-BE49-F238E27FC236}">
                <a16:creationId xmlns:a16="http://schemas.microsoft.com/office/drawing/2014/main" id="{53A24B95-E992-B8A2-C876-E5178DBDC409}"/>
              </a:ext>
            </a:extLst>
          </p:cNvPr>
          <p:cNvPicPr>
            <a:picLocks noChangeAspect="1"/>
          </p:cNvPicPr>
          <p:nvPr/>
        </p:nvPicPr>
        <p:blipFill>
          <a:blip r:embed="rId4"/>
          <a:stretch>
            <a:fillRect/>
          </a:stretch>
        </p:blipFill>
        <p:spPr>
          <a:xfrm>
            <a:off x="6096000" y="1608295"/>
            <a:ext cx="1550593" cy="2065735"/>
          </a:xfrm>
          <a:prstGeom prst="rect">
            <a:avLst/>
          </a:prstGeom>
        </p:spPr>
      </p:pic>
      <p:graphicFrame>
        <p:nvGraphicFramePr>
          <p:cNvPr id="3" name="Table 2">
            <a:extLst>
              <a:ext uri="{FF2B5EF4-FFF2-40B4-BE49-F238E27FC236}">
                <a16:creationId xmlns:a16="http://schemas.microsoft.com/office/drawing/2014/main" id="{28ECA60B-3674-650A-5502-62E9FA037AB6}"/>
              </a:ext>
            </a:extLst>
          </p:cNvPr>
          <p:cNvGraphicFramePr>
            <a:graphicFrameLocks noGrp="1"/>
          </p:cNvGraphicFramePr>
          <p:nvPr/>
        </p:nvGraphicFramePr>
        <p:xfrm>
          <a:off x="505838" y="1443044"/>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pic>
        <p:nvPicPr>
          <p:cNvPr id="9" name="Picture 8" descr="A person standing on a stone wall with a bridge in the background&#10;&#10;Description automatically generated">
            <a:extLst>
              <a:ext uri="{FF2B5EF4-FFF2-40B4-BE49-F238E27FC236}">
                <a16:creationId xmlns:a16="http://schemas.microsoft.com/office/drawing/2014/main" id="{CF5CA309-35FB-8F7C-74FD-F7F0FF210E97}"/>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3" y="3236166"/>
            <a:ext cx="1642513" cy="1846851"/>
          </a:xfrm>
          <a:prstGeom prst="rect">
            <a:avLst/>
          </a:prstGeom>
        </p:spPr>
      </p:pic>
      <p:pic>
        <p:nvPicPr>
          <p:cNvPr id="10" name="Picture 9" descr="A person in a uniform&#10;&#10;Description automatically generated">
            <a:extLst>
              <a:ext uri="{FF2B5EF4-FFF2-40B4-BE49-F238E27FC236}">
                <a16:creationId xmlns:a16="http://schemas.microsoft.com/office/drawing/2014/main" id="{EA6DD5D2-0039-7666-5028-9983FEBA2A98}"/>
              </a:ext>
            </a:extLst>
          </p:cNvPr>
          <p:cNvPicPr>
            <a:picLocks noChangeAspect="1"/>
          </p:cNvPicPr>
          <p:nvPr/>
        </p:nvPicPr>
        <p:blipFill>
          <a:blip r:embed="rId3"/>
          <a:stretch>
            <a:fillRect/>
          </a:stretch>
        </p:blipFill>
        <p:spPr>
          <a:xfrm>
            <a:off x="6095999" y="4626893"/>
            <a:ext cx="1462391" cy="2065735"/>
          </a:xfrm>
          <a:prstGeom prst="rect">
            <a:avLst/>
          </a:prstGeom>
        </p:spPr>
      </p:pic>
      <p:pic>
        <p:nvPicPr>
          <p:cNvPr id="11" name="Picture 10">
            <a:extLst>
              <a:ext uri="{FF2B5EF4-FFF2-40B4-BE49-F238E27FC236}">
                <a16:creationId xmlns:a16="http://schemas.microsoft.com/office/drawing/2014/main" id="{CCFF34B2-5484-C4F2-4E38-483B3E34E6C1}"/>
              </a:ext>
            </a:extLst>
          </p:cNvPr>
          <p:cNvPicPr>
            <a:picLocks noChangeAspect="1"/>
          </p:cNvPicPr>
          <p:nvPr/>
        </p:nvPicPr>
        <p:blipFill>
          <a:blip r:embed="rId4"/>
          <a:stretch>
            <a:fillRect/>
          </a:stretch>
        </p:blipFill>
        <p:spPr>
          <a:xfrm>
            <a:off x="6095999" y="1608294"/>
            <a:ext cx="1550593" cy="2065735"/>
          </a:xfrm>
          <a:prstGeom prst="rect">
            <a:avLst/>
          </a:prstGeom>
        </p:spPr>
      </p:pic>
    </p:spTree>
    <p:extLst>
      <p:ext uri="{BB962C8B-B14F-4D97-AF65-F5344CB8AC3E}">
        <p14:creationId xmlns:p14="http://schemas.microsoft.com/office/powerpoint/2010/main" val="2795680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54224A5-4DEE-7094-ACD8-3EB2EEEBC6B6}"/>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10</a:t>
            </a:fld>
            <a:endParaRPr lang="he-IL" sz="1600" dirty="0"/>
          </a:p>
        </p:txBody>
      </p:sp>
      <p:pic>
        <p:nvPicPr>
          <p:cNvPr id="2" name="Picture 1">
            <a:extLst>
              <a:ext uri="{FF2B5EF4-FFF2-40B4-BE49-F238E27FC236}">
                <a16:creationId xmlns:a16="http://schemas.microsoft.com/office/drawing/2014/main" id="{BC4B28E1-DA16-CD34-3D4F-E701C0CB09C7}"/>
              </a:ext>
            </a:extLst>
          </p:cNvPr>
          <p:cNvPicPr>
            <a:picLocks noChangeAspect="1"/>
          </p:cNvPicPr>
          <p:nvPr/>
        </p:nvPicPr>
        <p:blipFill rotWithShape="1">
          <a:blip r:embed="rId2"/>
          <a:srcRect l="7118" t="14399" r="19103" b="81578"/>
          <a:stretch/>
        </p:blipFill>
        <p:spPr>
          <a:xfrm>
            <a:off x="29993" y="949675"/>
            <a:ext cx="7965939" cy="192419"/>
          </a:xfrm>
          <a:prstGeom prst="rect">
            <a:avLst/>
          </a:prstGeom>
        </p:spPr>
      </p:pic>
      <p:sp>
        <p:nvSpPr>
          <p:cNvPr id="3" name="Title 1">
            <a:extLst>
              <a:ext uri="{FF2B5EF4-FFF2-40B4-BE49-F238E27FC236}">
                <a16:creationId xmlns:a16="http://schemas.microsoft.com/office/drawing/2014/main" id="{1AD4E7F3-460E-8574-B3BF-2798113A9137}"/>
              </a:ext>
            </a:extLst>
          </p:cNvPr>
          <p:cNvSpPr txBox="1">
            <a:spLocks/>
          </p:cNvSpPr>
          <p:nvPr/>
        </p:nvSpPr>
        <p:spPr>
          <a:xfrm>
            <a:off x="998707" y="-15262"/>
            <a:ext cx="10194586" cy="5967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41.5-fifth important function –” DoMedianFiltration” – </a:t>
            </a:r>
            <a:r>
              <a:rPr lang="en-US" sz="3200" b="1" u="sng" dirty="0">
                <a:solidFill>
                  <a:srgbClr val="FF0000"/>
                </a:solidFill>
              </a:rPr>
              <a:t>part 3</a:t>
            </a:r>
            <a:endParaRPr lang="he-IL" sz="3200" b="1" u="sng" dirty="0">
              <a:solidFill>
                <a:srgbClr val="FF0000"/>
              </a:solidFill>
            </a:endParaRPr>
          </a:p>
        </p:txBody>
      </p:sp>
      <p:sp>
        <p:nvSpPr>
          <p:cNvPr id="7" name="TextBox 6">
            <a:extLst>
              <a:ext uri="{FF2B5EF4-FFF2-40B4-BE49-F238E27FC236}">
                <a16:creationId xmlns:a16="http://schemas.microsoft.com/office/drawing/2014/main" id="{08692B4A-D44C-F56E-D588-CB300917E4B3}"/>
              </a:ext>
            </a:extLst>
          </p:cNvPr>
          <p:cNvSpPr txBox="1"/>
          <p:nvPr/>
        </p:nvSpPr>
        <p:spPr>
          <a:xfrm>
            <a:off x="9525000" y="581477"/>
            <a:ext cx="2637007" cy="1754326"/>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The medianBufferSize is calculated as the total number of pixels in the filter window</a:t>
            </a:r>
          </a:p>
          <a:p>
            <a:r>
              <a:rPr lang="en-US" dirty="0"/>
              <a:t>which is the size of the median buffer</a:t>
            </a:r>
            <a:endParaRPr lang="he-IL" dirty="0"/>
          </a:p>
        </p:txBody>
      </p:sp>
      <p:sp>
        <p:nvSpPr>
          <p:cNvPr id="8" name="Arrow: Right 7">
            <a:extLst>
              <a:ext uri="{FF2B5EF4-FFF2-40B4-BE49-F238E27FC236}">
                <a16:creationId xmlns:a16="http://schemas.microsoft.com/office/drawing/2014/main" id="{BFF45036-EB04-1493-D23E-78B0D968040D}"/>
              </a:ext>
            </a:extLst>
          </p:cNvPr>
          <p:cNvSpPr/>
          <p:nvPr/>
        </p:nvSpPr>
        <p:spPr>
          <a:xfrm>
            <a:off x="8095946" y="883395"/>
            <a:ext cx="1329041" cy="304364"/>
          </a:xfrm>
          <a:prstGeom prst="rightArrow">
            <a:avLst/>
          </a:prstGeom>
        </p:spPr>
        <p:style>
          <a:lnRef idx="0">
            <a:schemeClr val="accent6"/>
          </a:lnRef>
          <a:fillRef idx="3">
            <a:schemeClr val="accent6"/>
          </a:fillRef>
          <a:effectRef idx="3">
            <a:schemeClr val="accent6"/>
          </a:effectRef>
          <a:fontRef idx="minor">
            <a:schemeClr val="lt1"/>
          </a:fontRef>
        </p:style>
        <p:txBody>
          <a:bodyPr rtlCol="1" anchor="ctr"/>
          <a:lstStyle/>
          <a:p>
            <a:pPr algn="ctr"/>
            <a:endParaRPr lang="he-IL"/>
          </a:p>
        </p:txBody>
      </p:sp>
      <p:pic>
        <p:nvPicPr>
          <p:cNvPr id="10" name="Picture 9">
            <a:extLst>
              <a:ext uri="{FF2B5EF4-FFF2-40B4-BE49-F238E27FC236}">
                <a16:creationId xmlns:a16="http://schemas.microsoft.com/office/drawing/2014/main" id="{404C3F29-FDD1-373E-5E97-FF1063FE2416}"/>
              </a:ext>
            </a:extLst>
          </p:cNvPr>
          <p:cNvPicPr>
            <a:picLocks noChangeAspect="1"/>
          </p:cNvPicPr>
          <p:nvPr/>
        </p:nvPicPr>
        <p:blipFill rotWithShape="1">
          <a:blip r:embed="rId3"/>
          <a:srcRect l="8799" t="-2736"/>
          <a:stretch/>
        </p:blipFill>
        <p:spPr>
          <a:xfrm>
            <a:off x="29992" y="1456134"/>
            <a:ext cx="7965940" cy="444147"/>
          </a:xfrm>
          <a:prstGeom prst="rect">
            <a:avLst/>
          </a:prstGeom>
        </p:spPr>
      </p:pic>
      <p:sp>
        <p:nvSpPr>
          <p:cNvPr id="11" name="Arrow: Right 10">
            <a:extLst>
              <a:ext uri="{FF2B5EF4-FFF2-40B4-BE49-F238E27FC236}">
                <a16:creationId xmlns:a16="http://schemas.microsoft.com/office/drawing/2014/main" id="{3DA6EF14-D6B2-1636-EAB7-26549EF25A92}"/>
              </a:ext>
            </a:extLst>
          </p:cNvPr>
          <p:cNvSpPr/>
          <p:nvPr/>
        </p:nvSpPr>
        <p:spPr>
          <a:xfrm rot="2448831">
            <a:off x="7873486" y="2024256"/>
            <a:ext cx="1557623" cy="335034"/>
          </a:xfrm>
          <a:prstGeom prst="rightArrow">
            <a:avLst/>
          </a:prstGeom>
        </p:spPr>
        <p:style>
          <a:lnRef idx="0">
            <a:schemeClr val="accent1"/>
          </a:lnRef>
          <a:fillRef idx="3">
            <a:schemeClr val="accent1"/>
          </a:fillRef>
          <a:effectRef idx="3">
            <a:schemeClr val="accent1"/>
          </a:effectRef>
          <a:fontRef idx="minor">
            <a:schemeClr val="lt1"/>
          </a:fontRef>
        </p:style>
        <p:txBody>
          <a:bodyPr rtlCol="1" anchor="ctr"/>
          <a:lstStyle/>
          <a:p>
            <a:pPr algn="ctr"/>
            <a:endParaRPr lang="he-IL"/>
          </a:p>
        </p:txBody>
      </p:sp>
      <p:sp>
        <p:nvSpPr>
          <p:cNvPr id="13" name="TextBox 12">
            <a:extLst>
              <a:ext uri="{FF2B5EF4-FFF2-40B4-BE49-F238E27FC236}">
                <a16:creationId xmlns:a16="http://schemas.microsoft.com/office/drawing/2014/main" id="{253ECDF8-CABD-5292-E7CF-F712B8AC43D9}"/>
              </a:ext>
            </a:extLst>
          </p:cNvPr>
          <p:cNvSpPr txBox="1"/>
          <p:nvPr/>
        </p:nvSpPr>
        <p:spPr>
          <a:xfrm>
            <a:off x="8834437" y="2774939"/>
            <a:ext cx="3357563" cy="1477328"/>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Set all pixels in the destination image to 0. This ensures the destination image is initialized and any pixels not processed by the filter remain zero.</a:t>
            </a:r>
            <a:endParaRPr lang="he-IL" dirty="0"/>
          </a:p>
        </p:txBody>
      </p:sp>
      <p:pic>
        <p:nvPicPr>
          <p:cNvPr id="15" name="Picture 14">
            <a:extLst>
              <a:ext uri="{FF2B5EF4-FFF2-40B4-BE49-F238E27FC236}">
                <a16:creationId xmlns:a16="http://schemas.microsoft.com/office/drawing/2014/main" id="{425A5D78-071F-31ED-96C6-BF980E947145}"/>
              </a:ext>
            </a:extLst>
          </p:cNvPr>
          <p:cNvPicPr>
            <a:picLocks noChangeAspect="1"/>
          </p:cNvPicPr>
          <p:nvPr/>
        </p:nvPicPr>
        <p:blipFill rotWithShape="1">
          <a:blip r:embed="rId4"/>
          <a:srcRect l="7712" b="22656"/>
          <a:stretch/>
        </p:blipFill>
        <p:spPr>
          <a:xfrm>
            <a:off x="0" y="2370990"/>
            <a:ext cx="7682824" cy="696652"/>
          </a:xfrm>
          <a:prstGeom prst="rect">
            <a:avLst/>
          </a:prstGeom>
        </p:spPr>
      </p:pic>
      <p:sp>
        <p:nvSpPr>
          <p:cNvPr id="16" name="Arrow: Right 15">
            <a:extLst>
              <a:ext uri="{FF2B5EF4-FFF2-40B4-BE49-F238E27FC236}">
                <a16:creationId xmlns:a16="http://schemas.microsoft.com/office/drawing/2014/main" id="{FB63D349-BFFF-B73B-801A-BA310C8E9F3B}"/>
              </a:ext>
            </a:extLst>
          </p:cNvPr>
          <p:cNvSpPr/>
          <p:nvPr/>
        </p:nvSpPr>
        <p:spPr>
          <a:xfrm rot="5400000">
            <a:off x="4168905" y="3064612"/>
            <a:ext cx="696653" cy="709613"/>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18" name="TextBox 17">
            <a:extLst>
              <a:ext uri="{FF2B5EF4-FFF2-40B4-BE49-F238E27FC236}">
                <a16:creationId xmlns:a16="http://schemas.microsoft.com/office/drawing/2014/main" id="{ABA52ABB-B6F6-053B-702E-AC2BB9506066}"/>
              </a:ext>
            </a:extLst>
          </p:cNvPr>
          <p:cNvSpPr txBox="1"/>
          <p:nvPr/>
        </p:nvSpPr>
        <p:spPr>
          <a:xfrm>
            <a:off x="0" y="3767745"/>
            <a:ext cx="7953375"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outer loop iterates over the rows of the image starting from filterHalfHeight to NUMBER_OF_ROWS - filterHalfHeight.</a:t>
            </a:r>
          </a:p>
          <a:p>
            <a:r>
              <a:rPr lang="en-US" dirty="0"/>
              <a:t>Important to do because it helps us to avoid processing the edges of the image where the filter window would extend outside the image boundaries.</a:t>
            </a:r>
          </a:p>
          <a:p>
            <a:r>
              <a:rPr lang="en-US" dirty="0"/>
              <a:t>The inner loop iterates over the columns </a:t>
            </a:r>
            <a:endParaRPr lang="he-IL" dirty="0"/>
          </a:p>
        </p:txBody>
      </p:sp>
    </p:spTree>
    <p:extLst>
      <p:ext uri="{BB962C8B-B14F-4D97-AF65-F5344CB8AC3E}">
        <p14:creationId xmlns:p14="http://schemas.microsoft.com/office/powerpoint/2010/main" val="4155953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E14B7D-9626-25E8-6C7A-966DFF7076BE}"/>
              </a:ext>
            </a:extLst>
          </p:cNvPr>
          <p:cNvPicPr>
            <a:picLocks noChangeAspect="1"/>
          </p:cNvPicPr>
          <p:nvPr/>
        </p:nvPicPr>
        <p:blipFill rotWithShape="1">
          <a:blip r:embed="rId2"/>
          <a:srcRect l="8443"/>
          <a:stretch/>
        </p:blipFill>
        <p:spPr>
          <a:xfrm>
            <a:off x="-1" y="598145"/>
            <a:ext cx="7700456" cy="1803523"/>
          </a:xfrm>
          <a:prstGeom prst="rect">
            <a:avLst/>
          </a:prstGeom>
        </p:spPr>
      </p:pic>
      <p:sp>
        <p:nvSpPr>
          <p:cNvPr id="6" name="Title 1">
            <a:extLst>
              <a:ext uri="{FF2B5EF4-FFF2-40B4-BE49-F238E27FC236}">
                <a16:creationId xmlns:a16="http://schemas.microsoft.com/office/drawing/2014/main" id="{C51E8A2C-94EC-D3B8-E140-08CF25EEDD17}"/>
              </a:ext>
            </a:extLst>
          </p:cNvPr>
          <p:cNvSpPr txBox="1">
            <a:spLocks/>
          </p:cNvSpPr>
          <p:nvPr/>
        </p:nvSpPr>
        <p:spPr>
          <a:xfrm>
            <a:off x="998707" y="-15262"/>
            <a:ext cx="10194586" cy="5967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41.5-fifth important function –” DoMedianFiltration” – </a:t>
            </a:r>
            <a:r>
              <a:rPr lang="en-US" sz="3200" b="1" u="sng" dirty="0">
                <a:solidFill>
                  <a:srgbClr val="FF0000"/>
                </a:solidFill>
              </a:rPr>
              <a:t>part 4</a:t>
            </a:r>
            <a:endParaRPr lang="he-IL" sz="3200" b="1" u="sng" dirty="0">
              <a:solidFill>
                <a:srgbClr val="FF0000"/>
              </a:solidFill>
            </a:endParaRPr>
          </a:p>
        </p:txBody>
      </p:sp>
      <p:sp>
        <p:nvSpPr>
          <p:cNvPr id="7" name="Slide Number Placeholder 5">
            <a:extLst>
              <a:ext uri="{FF2B5EF4-FFF2-40B4-BE49-F238E27FC236}">
                <a16:creationId xmlns:a16="http://schemas.microsoft.com/office/drawing/2014/main" id="{2BBE0532-5986-DA77-AC2C-EEDC2AA00C93}"/>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11</a:t>
            </a:fld>
            <a:endParaRPr lang="he-IL" sz="1600" dirty="0"/>
          </a:p>
        </p:txBody>
      </p:sp>
      <p:sp>
        <p:nvSpPr>
          <p:cNvPr id="9" name="TextBox 8">
            <a:extLst>
              <a:ext uri="{FF2B5EF4-FFF2-40B4-BE49-F238E27FC236}">
                <a16:creationId xmlns:a16="http://schemas.microsoft.com/office/drawing/2014/main" id="{8985893F-760B-98A1-304F-BE7171B3AB94}"/>
              </a:ext>
            </a:extLst>
          </p:cNvPr>
          <p:cNvSpPr txBox="1"/>
          <p:nvPr/>
        </p:nvSpPr>
        <p:spPr>
          <a:xfrm>
            <a:off x="8505825" y="1014710"/>
            <a:ext cx="3686175"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Use nested loops to iterate over the neighborhood defined by filterHalfHeight and filterHalfWidth.</a:t>
            </a:r>
            <a:endParaRPr lang="he-IL" dirty="0"/>
          </a:p>
        </p:txBody>
      </p:sp>
      <p:sp>
        <p:nvSpPr>
          <p:cNvPr id="10" name="Arrow: Down 9">
            <a:extLst>
              <a:ext uri="{FF2B5EF4-FFF2-40B4-BE49-F238E27FC236}">
                <a16:creationId xmlns:a16="http://schemas.microsoft.com/office/drawing/2014/main" id="{76F5AFA4-9222-9608-0E5B-3DAAF34D593F}"/>
              </a:ext>
            </a:extLst>
          </p:cNvPr>
          <p:cNvSpPr/>
          <p:nvPr/>
        </p:nvSpPr>
        <p:spPr>
          <a:xfrm>
            <a:off x="10134600" y="1938040"/>
            <a:ext cx="381000" cy="6648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TextBox 11">
            <a:extLst>
              <a:ext uri="{FF2B5EF4-FFF2-40B4-BE49-F238E27FC236}">
                <a16:creationId xmlns:a16="http://schemas.microsoft.com/office/drawing/2014/main" id="{011204A0-26E5-AA15-7DC9-47C59F27BF04}"/>
              </a:ext>
            </a:extLst>
          </p:cNvPr>
          <p:cNvSpPr txBox="1"/>
          <p:nvPr/>
        </p:nvSpPr>
        <p:spPr>
          <a:xfrm>
            <a:off x="5886450" y="2602887"/>
            <a:ext cx="6305550" cy="92333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Collect pixel values from the source image into medianBuffer. medianBuffer[counter++] stores the pixel value at position (row + y, column + x) from the source image.</a:t>
            </a:r>
            <a:endParaRPr lang="he-IL" dirty="0"/>
          </a:p>
        </p:txBody>
      </p:sp>
      <p:cxnSp>
        <p:nvCxnSpPr>
          <p:cNvPr id="14" name="Straight Arrow Connector 13">
            <a:extLst>
              <a:ext uri="{FF2B5EF4-FFF2-40B4-BE49-F238E27FC236}">
                <a16:creationId xmlns:a16="http://schemas.microsoft.com/office/drawing/2014/main" id="{EBB49A52-8891-EDDE-0B8B-8B465DC1C64E}"/>
              </a:ext>
            </a:extLst>
          </p:cNvPr>
          <p:cNvCxnSpPr>
            <a:cxnSpLocks/>
          </p:cNvCxnSpPr>
          <p:nvPr/>
        </p:nvCxnSpPr>
        <p:spPr>
          <a:xfrm>
            <a:off x="7247106" y="1938040"/>
            <a:ext cx="1420644" cy="664847"/>
          </a:xfrm>
          <a:prstGeom prst="straightConnector1">
            <a:avLst/>
          </a:prstGeom>
          <a:ln w="76200">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3A78D715-F1D8-8F81-36F6-9168C418DF0D}"/>
              </a:ext>
            </a:extLst>
          </p:cNvPr>
          <p:cNvPicPr>
            <a:picLocks noChangeAspect="1"/>
          </p:cNvPicPr>
          <p:nvPr/>
        </p:nvPicPr>
        <p:blipFill rotWithShape="1">
          <a:blip r:embed="rId3"/>
          <a:srcRect l="9139" t="-14451"/>
          <a:stretch/>
        </p:blipFill>
        <p:spPr>
          <a:xfrm>
            <a:off x="0" y="4032170"/>
            <a:ext cx="8316946" cy="446960"/>
          </a:xfrm>
          <a:prstGeom prst="rect">
            <a:avLst/>
          </a:prstGeom>
        </p:spPr>
      </p:pic>
      <p:sp>
        <p:nvSpPr>
          <p:cNvPr id="17" name="Arrow: Down 16">
            <a:extLst>
              <a:ext uri="{FF2B5EF4-FFF2-40B4-BE49-F238E27FC236}">
                <a16:creationId xmlns:a16="http://schemas.microsoft.com/office/drawing/2014/main" id="{34DD231C-9613-5315-2755-5B43773C227F}"/>
              </a:ext>
            </a:extLst>
          </p:cNvPr>
          <p:cNvSpPr/>
          <p:nvPr/>
        </p:nvSpPr>
        <p:spPr>
          <a:xfrm>
            <a:off x="4205287" y="4479130"/>
            <a:ext cx="538163" cy="747713"/>
          </a:xfrm>
          <a:prstGeom prst="down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20" name="TextBox 19">
            <a:extLst>
              <a:ext uri="{FF2B5EF4-FFF2-40B4-BE49-F238E27FC236}">
                <a16:creationId xmlns:a16="http://schemas.microsoft.com/office/drawing/2014/main" id="{3CCD229C-E4C0-A5CC-70AA-F07980765283}"/>
              </a:ext>
            </a:extLst>
          </p:cNvPr>
          <p:cNvSpPr txBox="1"/>
          <p:nvPr/>
        </p:nvSpPr>
        <p:spPr>
          <a:xfrm>
            <a:off x="-1" y="5243511"/>
            <a:ext cx="10868025"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Call new function - </a:t>
            </a:r>
            <a:r>
              <a:rPr lang="en-US" b="1" dirty="0"/>
              <a:t>MedianValue</a:t>
            </a:r>
            <a:r>
              <a:rPr lang="en-US" dirty="0"/>
              <a:t> - to compute the median of the pixel values stored in medianBuffer.</a:t>
            </a:r>
          </a:p>
          <a:p>
            <a:r>
              <a:rPr lang="en-US" dirty="0"/>
              <a:t>Then - Assign the computed median value to the corresponding pixel (row, column) in the destination image.</a:t>
            </a:r>
            <a:endParaRPr lang="he-IL" dirty="0"/>
          </a:p>
        </p:txBody>
      </p:sp>
      <p:sp>
        <p:nvSpPr>
          <p:cNvPr id="22" name="Rectangle 21">
            <a:extLst>
              <a:ext uri="{FF2B5EF4-FFF2-40B4-BE49-F238E27FC236}">
                <a16:creationId xmlns:a16="http://schemas.microsoft.com/office/drawing/2014/main" id="{E60E5541-1F81-21F4-AB13-A0895AE84B65}"/>
              </a:ext>
            </a:extLst>
          </p:cNvPr>
          <p:cNvSpPr/>
          <p:nvPr/>
        </p:nvSpPr>
        <p:spPr>
          <a:xfrm>
            <a:off x="1971674" y="6238876"/>
            <a:ext cx="7181851" cy="4748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Next , we will explain about the </a:t>
            </a:r>
            <a:r>
              <a:rPr lang="en-US" b="1" dirty="0"/>
              <a:t>MedianValue </a:t>
            </a:r>
            <a:r>
              <a:rPr lang="en-US" dirty="0"/>
              <a:t>assistance function</a:t>
            </a:r>
            <a:endParaRPr lang="he-IL" dirty="0"/>
          </a:p>
        </p:txBody>
      </p:sp>
    </p:spTree>
    <p:extLst>
      <p:ext uri="{BB962C8B-B14F-4D97-AF65-F5344CB8AC3E}">
        <p14:creationId xmlns:p14="http://schemas.microsoft.com/office/powerpoint/2010/main" val="526292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D0FD24B-AD39-084B-673D-49DA0033A35D}"/>
              </a:ext>
            </a:extLst>
          </p:cNvPr>
          <p:cNvSpPr txBox="1">
            <a:spLocks/>
          </p:cNvSpPr>
          <p:nvPr/>
        </p:nvSpPr>
        <p:spPr>
          <a:xfrm>
            <a:off x="998707" y="-15262"/>
            <a:ext cx="10194586" cy="596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41.6-sixth important function –” MedianValue”</a:t>
            </a:r>
            <a:endParaRPr lang="he-IL" sz="3200" b="1" u="sng" dirty="0">
              <a:solidFill>
                <a:srgbClr val="FF0000"/>
              </a:solidFill>
            </a:endParaRPr>
          </a:p>
        </p:txBody>
      </p:sp>
      <p:sp>
        <p:nvSpPr>
          <p:cNvPr id="5" name="Slide Number Placeholder 5">
            <a:extLst>
              <a:ext uri="{FF2B5EF4-FFF2-40B4-BE49-F238E27FC236}">
                <a16:creationId xmlns:a16="http://schemas.microsoft.com/office/drawing/2014/main" id="{D6D49814-7584-5029-A70F-08CE5D9F9790}"/>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12</a:t>
            </a:fld>
            <a:endParaRPr lang="he-IL" sz="1600" dirty="0"/>
          </a:p>
        </p:txBody>
      </p:sp>
      <p:pic>
        <p:nvPicPr>
          <p:cNvPr id="8" name="Picture 7">
            <a:extLst>
              <a:ext uri="{FF2B5EF4-FFF2-40B4-BE49-F238E27FC236}">
                <a16:creationId xmlns:a16="http://schemas.microsoft.com/office/drawing/2014/main" id="{16C9E3FE-A2D8-8CEB-EB0D-743CC1C29FFD}"/>
              </a:ext>
            </a:extLst>
          </p:cNvPr>
          <p:cNvPicPr>
            <a:picLocks noChangeAspect="1"/>
          </p:cNvPicPr>
          <p:nvPr/>
        </p:nvPicPr>
        <p:blipFill>
          <a:blip r:embed="rId2"/>
          <a:stretch>
            <a:fillRect/>
          </a:stretch>
        </p:blipFill>
        <p:spPr>
          <a:xfrm>
            <a:off x="0" y="1178216"/>
            <a:ext cx="8677072" cy="4098985"/>
          </a:xfrm>
          <a:prstGeom prst="rect">
            <a:avLst/>
          </a:prstGeom>
        </p:spPr>
      </p:pic>
      <p:sp>
        <p:nvSpPr>
          <p:cNvPr id="9" name="TextBox 8">
            <a:extLst>
              <a:ext uri="{FF2B5EF4-FFF2-40B4-BE49-F238E27FC236}">
                <a16:creationId xmlns:a16="http://schemas.microsoft.com/office/drawing/2014/main" id="{05DF93D8-18C9-7CD0-7E52-3D2A146D229C}"/>
              </a:ext>
            </a:extLst>
          </p:cNvPr>
          <p:cNvSpPr txBox="1"/>
          <p:nvPr/>
        </p:nvSpPr>
        <p:spPr>
          <a:xfrm>
            <a:off x="885825" y="581477"/>
            <a:ext cx="7668334"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The MedianValue function computes the median of an array of pixel values. </a:t>
            </a:r>
            <a:endParaRPr lang="he-IL" dirty="0"/>
          </a:p>
        </p:txBody>
      </p:sp>
      <p:sp>
        <p:nvSpPr>
          <p:cNvPr id="11" name="TextBox 10">
            <a:extLst>
              <a:ext uri="{FF2B5EF4-FFF2-40B4-BE49-F238E27FC236}">
                <a16:creationId xmlns:a16="http://schemas.microsoft.com/office/drawing/2014/main" id="{590218C0-E6C0-4DD5-3581-5D2A85A380FB}"/>
              </a:ext>
            </a:extLst>
          </p:cNvPr>
          <p:cNvSpPr txBox="1"/>
          <p:nvPr/>
        </p:nvSpPr>
        <p:spPr>
          <a:xfrm>
            <a:off x="7972425" y="1547548"/>
            <a:ext cx="4219575" cy="36933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Calculate the middle index of the buffer.</a:t>
            </a:r>
            <a:endParaRPr lang="he-IL" dirty="0"/>
          </a:p>
        </p:txBody>
      </p:sp>
      <p:sp>
        <p:nvSpPr>
          <p:cNvPr id="12" name="Arrow: Right 11">
            <a:extLst>
              <a:ext uri="{FF2B5EF4-FFF2-40B4-BE49-F238E27FC236}">
                <a16:creationId xmlns:a16="http://schemas.microsoft.com/office/drawing/2014/main" id="{42B75509-0958-3C8A-3F9E-2CA59B0F02F0}"/>
              </a:ext>
            </a:extLst>
          </p:cNvPr>
          <p:cNvSpPr/>
          <p:nvPr/>
        </p:nvSpPr>
        <p:spPr>
          <a:xfrm>
            <a:off x="5287093" y="1622586"/>
            <a:ext cx="2563128" cy="294294"/>
          </a:xfrm>
          <a:prstGeom prst="right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dirty="0"/>
          </a:p>
        </p:txBody>
      </p:sp>
      <p:sp>
        <p:nvSpPr>
          <p:cNvPr id="14" name="TextBox 13">
            <a:extLst>
              <a:ext uri="{FF2B5EF4-FFF2-40B4-BE49-F238E27FC236}">
                <a16:creationId xmlns:a16="http://schemas.microsoft.com/office/drawing/2014/main" id="{CCD36FCA-B000-CC6E-ED41-0CB1E87F67B6}"/>
              </a:ext>
            </a:extLst>
          </p:cNvPr>
          <p:cNvSpPr txBox="1"/>
          <p:nvPr/>
        </p:nvSpPr>
        <p:spPr>
          <a:xfrm>
            <a:off x="7255876" y="2581960"/>
            <a:ext cx="3200400" cy="1477328"/>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Sort the buffer partially until the middle index. This is a simplified sorting algorithm that ensures the median value is in the correct position.</a:t>
            </a:r>
            <a:endParaRPr lang="he-IL" dirty="0"/>
          </a:p>
        </p:txBody>
      </p:sp>
      <p:sp>
        <p:nvSpPr>
          <p:cNvPr id="16" name="Right Brace 15">
            <a:extLst>
              <a:ext uri="{FF2B5EF4-FFF2-40B4-BE49-F238E27FC236}">
                <a16:creationId xmlns:a16="http://schemas.microsoft.com/office/drawing/2014/main" id="{B5C6337D-C43C-ACFD-FA16-DEEF3422D261}"/>
              </a:ext>
            </a:extLst>
          </p:cNvPr>
          <p:cNvSpPr/>
          <p:nvPr/>
        </p:nvSpPr>
        <p:spPr>
          <a:xfrm>
            <a:off x="6125744" y="2173471"/>
            <a:ext cx="885825" cy="2352675"/>
          </a:xfrm>
          <a:prstGeom prst="rightBrace">
            <a:avLst/>
          </a:prstGeom>
        </p:spPr>
        <p:style>
          <a:lnRef idx="3">
            <a:schemeClr val="accent5"/>
          </a:lnRef>
          <a:fillRef idx="0">
            <a:schemeClr val="accent5"/>
          </a:fillRef>
          <a:effectRef idx="2">
            <a:schemeClr val="accent5"/>
          </a:effectRef>
          <a:fontRef idx="minor">
            <a:schemeClr val="tx1"/>
          </a:fontRef>
        </p:style>
        <p:txBody>
          <a:bodyPr rtlCol="1" anchor="ctr"/>
          <a:lstStyle/>
          <a:p>
            <a:pPr algn="ctr"/>
            <a:endParaRPr lang="he-IL"/>
          </a:p>
        </p:txBody>
      </p:sp>
      <p:sp>
        <p:nvSpPr>
          <p:cNvPr id="18" name="TextBox 17">
            <a:extLst>
              <a:ext uri="{FF2B5EF4-FFF2-40B4-BE49-F238E27FC236}">
                <a16:creationId xmlns:a16="http://schemas.microsoft.com/office/drawing/2014/main" id="{DAD1B744-A143-BF93-4BB8-D01A7A182DF9}"/>
              </a:ext>
            </a:extLst>
          </p:cNvPr>
          <p:cNvSpPr txBox="1"/>
          <p:nvPr/>
        </p:nvSpPr>
        <p:spPr>
          <a:xfrm>
            <a:off x="1999846" y="5550706"/>
            <a:ext cx="6124574"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function returns the value at the middle index of the partially sorted buffer as the median.</a:t>
            </a:r>
            <a:endParaRPr lang="he-IL" dirty="0"/>
          </a:p>
        </p:txBody>
      </p:sp>
    </p:spTree>
    <p:extLst>
      <p:ext uri="{BB962C8B-B14F-4D97-AF65-F5344CB8AC3E}">
        <p14:creationId xmlns:p14="http://schemas.microsoft.com/office/powerpoint/2010/main" val="1809267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4D3568-C015-2A83-DAE1-97A881BF4D92}"/>
              </a:ext>
            </a:extLst>
          </p:cNvPr>
          <p:cNvPicPr>
            <a:picLocks noChangeAspect="1"/>
          </p:cNvPicPr>
          <p:nvPr/>
        </p:nvPicPr>
        <p:blipFill>
          <a:blip r:embed="rId2"/>
          <a:stretch>
            <a:fillRect/>
          </a:stretch>
        </p:blipFill>
        <p:spPr>
          <a:xfrm>
            <a:off x="1" y="372820"/>
            <a:ext cx="7714034" cy="6485179"/>
          </a:xfrm>
          <a:prstGeom prst="rect">
            <a:avLst/>
          </a:prstGeom>
        </p:spPr>
      </p:pic>
      <p:sp>
        <p:nvSpPr>
          <p:cNvPr id="5" name="Slide Number Placeholder 5">
            <a:extLst>
              <a:ext uri="{FF2B5EF4-FFF2-40B4-BE49-F238E27FC236}">
                <a16:creationId xmlns:a16="http://schemas.microsoft.com/office/drawing/2014/main" id="{256DF5A8-6848-6939-554E-EA22D821D167}"/>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13</a:t>
            </a:fld>
            <a:endParaRPr lang="he-IL" sz="1600" dirty="0"/>
          </a:p>
        </p:txBody>
      </p:sp>
      <p:sp>
        <p:nvSpPr>
          <p:cNvPr id="4" name="Title 1">
            <a:extLst>
              <a:ext uri="{FF2B5EF4-FFF2-40B4-BE49-F238E27FC236}">
                <a16:creationId xmlns:a16="http://schemas.microsoft.com/office/drawing/2014/main" id="{413F41C0-69A3-1290-EC16-0E7244E4C108}"/>
              </a:ext>
            </a:extLst>
          </p:cNvPr>
          <p:cNvSpPr txBox="1">
            <a:spLocks/>
          </p:cNvSpPr>
          <p:nvPr/>
        </p:nvSpPr>
        <p:spPr>
          <a:xfrm>
            <a:off x="2518653" y="-131070"/>
            <a:ext cx="7154693" cy="596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41.7-ninth important function – ”main”</a:t>
            </a:r>
            <a:endParaRPr lang="he-IL" sz="3200" b="1" u="sng" dirty="0">
              <a:solidFill>
                <a:srgbClr val="FF0000"/>
              </a:solidFill>
            </a:endParaRPr>
          </a:p>
        </p:txBody>
      </p:sp>
      <p:sp>
        <p:nvSpPr>
          <p:cNvPr id="8" name="Right Brace 7">
            <a:extLst>
              <a:ext uri="{FF2B5EF4-FFF2-40B4-BE49-F238E27FC236}">
                <a16:creationId xmlns:a16="http://schemas.microsoft.com/office/drawing/2014/main" id="{67F33894-F590-C51D-98CB-B6C69F2D7CED}"/>
              </a:ext>
            </a:extLst>
          </p:cNvPr>
          <p:cNvSpPr/>
          <p:nvPr/>
        </p:nvSpPr>
        <p:spPr>
          <a:xfrm>
            <a:off x="5583161" y="969559"/>
            <a:ext cx="352425" cy="868969"/>
          </a:xfrm>
          <a:prstGeom prst="rightBrace">
            <a:avLst/>
          </a:prstGeom>
          <a:ln w="76200"/>
        </p:spPr>
        <p:style>
          <a:lnRef idx="2">
            <a:schemeClr val="accent1"/>
          </a:lnRef>
          <a:fillRef idx="0">
            <a:schemeClr val="accent1"/>
          </a:fillRef>
          <a:effectRef idx="1">
            <a:schemeClr val="accent1"/>
          </a:effectRef>
          <a:fontRef idx="minor">
            <a:schemeClr val="tx1"/>
          </a:fontRef>
        </p:style>
        <p:txBody>
          <a:bodyPr rtlCol="1" anchor="ctr"/>
          <a:lstStyle/>
          <a:p>
            <a:pPr algn="ctr"/>
            <a:endParaRPr lang="he-IL"/>
          </a:p>
        </p:txBody>
      </p:sp>
      <p:sp>
        <p:nvSpPr>
          <p:cNvPr id="10" name="TextBox 9">
            <a:extLst>
              <a:ext uri="{FF2B5EF4-FFF2-40B4-BE49-F238E27FC236}">
                <a16:creationId xmlns:a16="http://schemas.microsoft.com/office/drawing/2014/main" id="{7006E44C-7C83-AC7A-5CC4-E3102BDB4847}"/>
              </a:ext>
            </a:extLst>
          </p:cNvPr>
          <p:cNvSpPr txBox="1"/>
          <p:nvPr/>
        </p:nvSpPr>
        <p:spPr>
          <a:xfrm>
            <a:off x="6252406" y="372820"/>
            <a:ext cx="5939592" cy="1754326"/>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These arrays are initialized to hold pixel values for the images and the median filter buffers:</a:t>
            </a:r>
          </a:p>
          <a:p>
            <a:r>
              <a:rPr lang="en-US" dirty="0"/>
              <a:t>buffer_3X3, buffer_5X5, and buffer_7X7 are used to store pixel values for median filtering with different filter sizes , GrayImage stores the grayscale image , </a:t>
            </a:r>
            <a:r>
              <a:rPr lang="en-US" dirty="0" err="1"/>
              <a:t>dst</a:t>
            </a:r>
            <a:r>
              <a:rPr lang="en-US" dirty="0"/>
              <a:t> stores the resulting image after applying median filtering.</a:t>
            </a:r>
            <a:endParaRPr lang="he-IL" dirty="0"/>
          </a:p>
        </p:txBody>
      </p:sp>
      <p:sp>
        <p:nvSpPr>
          <p:cNvPr id="13" name="TextBox 12">
            <a:extLst>
              <a:ext uri="{FF2B5EF4-FFF2-40B4-BE49-F238E27FC236}">
                <a16:creationId xmlns:a16="http://schemas.microsoft.com/office/drawing/2014/main" id="{B6AC5D0C-D884-F75D-EEAE-8164C5C6BD88}"/>
              </a:ext>
            </a:extLst>
          </p:cNvPr>
          <p:cNvSpPr txBox="1"/>
          <p:nvPr/>
        </p:nvSpPr>
        <p:spPr>
          <a:xfrm>
            <a:off x="7714035" y="2468912"/>
            <a:ext cx="4477965" cy="1477328"/>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dirty="0" err="1"/>
              <a:t>srand</a:t>
            </a:r>
            <a:r>
              <a:rPr lang="en-US" b="1" dirty="0"/>
              <a:t>(time(0)) </a:t>
            </a:r>
            <a:r>
              <a:rPr lang="en-US" dirty="0"/>
              <a:t>initializes the random number generator with the current time. This ensures that the sequence of random numbers generated in the program will be </a:t>
            </a:r>
            <a:r>
              <a:rPr lang="en-US" b="1" dirty="0"/>
              <a:t>different</a:t>
            </a:r>
            <a:r>
              <a:rPr lang="en-US" dirty="0"/>
              <a:t> each time it runs.</a:t>
            </a:r>
            <a:endParaRPr lang="he-IL" dirty="0"/>
          </a:p>
        </p:txBody>
      </p:sp>
      <p:sp>
        <p:nvSpPr>
          <p:cNvPr id="7" name="TextBox 6">
            <a:extLst>
              <a:ext uri="{FF2B5EF4-FFF2-40B4-BE49-F238E27FC236}">
                <a16:creationId xmlns:a16="http://schemas.microsoft.com/office/drawing/2014/main" id="{CCF62AE7-E015-C344-BAAE-D5CDF1AE511F}"/>
              </a:ext>
            </a:extLst>
          </p:cNvPr>
          <p:cNvSpPr txBox="1"/>
          <p:nvPr/>
        </p:nvSpPr>
        <p:spPr>
          <a:xfrm>
            <a:off x="7714035" y="4130690"/>
            <a:ext cx="4477965"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The </a:t>
            </a:r>
            <a:r>
              <a:rPr lang="en-US" b="1" dirty="0"/>
              <a:t>count_num_blk_wht_pix </a:t>
            </a:r>
            <a:r>
              <a:rPr lang="en-US" dirty="0"/>
              <a:t>function is called after each major image processing step. Pay attention to its parameters considering the applied NXN median filter</a:t>
            </a:r>
            <a:endParaRPr lang="he-IL" dirty="0"/>
          </a:p>
        </p:txBody>
      </p:sp>
    </p:spTree>
    <p:extLst>
      <p:ext uri="{BB962C8B-B14F-4D97-AF65-F5344CB8AC3E}">
        <p14:creationId xmlns:p14="http://schemas.microsoft.com/office/powerpoint/2010/main" val="2944305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615363CB-1989-B761-85FF-9107A4D1F4E4}"/>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14</a:t>
            </a:fld>
            <a:endParaRPr lang="he-IL" sz="1600" dirty="0"/>
          </a:p>
        </p:txBody>
      </p:sp>
      <p:sp>
        <p:nvSpPr>
          <p:cNvPr id="5" name="Title 1">
            <a:extLst>
              <a:ext uri="{FF2B5EF4-FFF2-40B4-BE49-F238E27FC236}">
                <a16:creationId xmlns:a16="http://schemas.microsoft.com/office/drawing/2014/main" id="{D7533AB4-213C-F113-48A8-947D30B159A5}"/>
              </a:ext>
            </a:extLst>
          </p:cNvPr>
          <p:cNvSpPr txBox="1">
            <a:spLocks/>
          </p:cNvSpPr>
          <p:nvPr/>
        </p:nvSpPr>
        <p:spPr>
          <a:xfrm>
            <a:off x="294565" y="123873"/>
            <a:ext cx="11274356" cy="7048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41.8-presentation of the created images by the program – </a:t>
            </a:r>
            <a:r>
              <a:rPr lang="en-US" sz="3200" b="1" u="sng" dirty="0">
                <a:solidFill>
                  <a:srgbClr val="FF0000"/>
                </a:solidFill>
              </a:rPr>
              <a:t>part 1</a:t>
            </a:r>
            <a:endParaRPr lang="he-IL" sz="3200" b="1" u="sng" dirty="0">
              <a:solidFill>
                <a:srgbClr val="FF0000"/>
              </a:solidFill>
            </a:endParaRPr>
          </a:p>
        </p:txBody>
      </p:sp>
      <p:pic>
        <p:nvPicPr>
          <p:cNvPr id="7" name="Picture 6" descr="A close-up of clouds&#10;&#10;Description automatically generated">
            <a:extLst>
              <a:ext uri="{FF2B5EF4-FFF2-40B4-BE49-F238E27FC236}">
                <a16:creationId xmlns:a16="http://schemas.microsoft.com/office/drawing/2014/main" id="{B177215A-E52E-99CF-6978-BCFE90E54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128" y="1563485"/>
            <a:ext cx="3190875" cy="2393157"/>
          </a:xfrm>
          <a:prstGeom prst="rect">
            <a:avLst/>
          </a:prstGeom>
        </p:spPr>
      </p:pic>
      <p:sp>
        <p:nvSpPr>
          <p:cNvPr id="8" name="Rectangle 7">
            <a:extLst>
              <a:ext uri="{FF2B5EF4-FFF2-40B4-BE49-F238E27FC236}">
                <a16:creationId xmlns:a16="http://schemas.microsoft.com/office/drawing/2014/main" id="{E428F91A-8546-7305-A571-56A2E684DCED}"/>
              </a:ext>
            </a:extLst>
          </p:cNvPr>
          <p:cNvSpPr/>
          <p:nvPr/>
        </p:nvSpPr>
        <p:spPr>
          <a:xfrm>
            <a:off x="9717830" y="1216163"/>
            <a:ext cx="1208663" cy="3272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A411.bmp</a:t>
            </a:r>
            <a:endParaRPr lang="he-IL" dirty="0"/>
          </a:p>
        </p:txBody>
      </p:sp>
      <p:sp>
        <p:nvSpPr>
          <p:cNvPr id="9" name="Arrow: Right 8">
            <a:extLst>
              <a:ext uri="{FF2B5EF4-FFF2-40B4-BE49-F238E27FC236}">
                <a16:creationId xmlns:a16="http://schemas.microsoft.com/office/drawing/2014/main" id="{9BA355AE-664C-2761-C43C-407FC73ACC80}"/>
              </a:ext>
            </a:extLst>
          </p:cNvPr>
          <p:cNvSpPr/>
          <p:nvPr/>
        </p:nvSpPr>
        <p:spPr>
          <a:xfrm>
            <a:off x="7732885" y="2387520"/>
            <a:ext cx="998096" cy="7048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Arrow: Right 12">
            <a:extLst>
              <a:ext uri="{FF2B5EF4-FFF2-40B4-BE49-F238E27FC236}">
                <a16:creationId xmlns:a16="http://schemas.microsoft.com/office/drawing/2014/main" id="{4B08FB50-16FC-5025-2245-3CB55250EA1F}"/>
              </a:ext>
            </a:extLst>
          </p:cNvPr>
          <p:cNvSpPr/>
          <p:nvPr/>
        </p:nvSpPr>
        <p:spPr>
          <a:xfrm>
            <a:off x="3389177" y="2453544"/>
            <a:ext cx="975298" cy="7048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15" name="Picture 14" descr="A close-up of clouds&#10;&#10;Description automatically generated">
            <a:extLst>
              <a:ext uri="{FF2B5EF4-FFF2-40B4-BE49-F238E27FC236}">
                <a16:creationId xmlns:a16="http://schemas.microsoft.com/office/drawing/2014/main" id="{6253E40D-643A-18B9-2291-AD48B8EDF2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76" y="1543367"/>
            <a:ext cx="3190875" cy="2393156"/>
          </a:xfrm>
          <a:prstGeom prst="rect">
            <a:avLst/>
          </a:prstGeom>
        </p:spPr>
      </p:pic>
      <p:sp>
        <p:nvSpPr>
          <p:cNvPr id="16" name="Rectangle 15">
            <a:extLst>
              <a:ext uri="{FF2B5EF4-FFF2-40B4-BE49-F238E27FC236}">
                <a16:creationId xmlns:a16="http://schemas.microsoft.com/office/drawing/2014/main" id="{87108C6F-78BA-585B-B5C6-022318447E2A}"/>
              </a:ext>
            </a:extLst>
          </p:cNvPr>
          <p:cNvSpPr/>
          <p:nvPr/>
        </p:nvSpPr>
        <p:spPr>
          <a:xfrm>
            <a:off x="876602" y="1216164"/>
            <a:ext cx="1424697" cy="2571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Clouds.bmp</a:t>
            </a:r>
            <a:endParaRPr lang="he-IL" dirty="0"/>
          </a:p>
        </p:txBody>
      </p:sp>
      <p:pic>
        <p:nvPicPr>
          <p:cNvPr id="18" name="Picture 17" descr="A close-up of clouds&#10;&#10;Description automatically generated">
            <a:extLst>
              <a:ext uri="{FF2B5EF4-FFF2-40B4-BE49-F238E27FC236}">
                <a16:creationId xmlns:a16="http://schemas.microsoft.com/office/drawing/2014/main" id="{26A05DC2-8134-7D11-157E-2394F638FB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3856" y="1543367"/>
            <a:ext cx="3190874" cy="2393156"/>
          </a:xfrm>
          <a:prstGeom prst="rect">
            <a:avLst/>
          </a:prstGeom>
        </p:spPr>
      </p:pic>
      <p:sp>
        <p:nvSpPr>
          <p:cNvPr id="19" name="Rectangle 18">
            <a:extLst>
              <a:ext uri="{FF2B5EF4-FFF2-40B4-BE49-F238E27FC236}">
                <a16:creationId xmlns:a16="http://schemas.microsoft.com/office/drawing/2014/main" id="{812A5457-737A-1BE4-FBEE-D20A579F082C}"/>
              </a:ext>
            </a:extLst>
          </p:cNvPr>
          <p:cNvSpPr/>
          <p:nvPr/>
        </p:nvSpPr>
        <p:spPr>
          <a:xfrm>
            <a:off x="5205715" y="1218980"/>
            <a:ext cx="1607699" cy="2752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Clouds1.bmp</a:t>
            </a:r>
            <a:endParaRPr lang="he-IL" dirty="0"/>
          </a:p>
        </p:txBody>
      </p:sp>
      <p:sp>
        <p:nvSpPr>
          <p:cNvPr id="20" name="Arrow: Right 19">
            <a:extLst>
              <a:ext uri="{FF2B5EF4-FFF2-40B4-BE49-F238E27FC236}">
                <a16:creationId xmlns:a16="http://schemas.microsoft.com/office/drawing/2014/main" id="{BFE881A4-8E53-BF81-09B0-4CECB3FE4E37}"/>
              </a:ext>
            </a:extLst>
          </p:cNvPr>
          <p:cNvSpPr/>
          <p:nvPr/>
        </p:nvSpPr>
        <p:spPr>
          <a:xfrm rot="5400000">
            <a:off x="9197820" y="4924034"/>
            <a:ext cx="2248682" cy="7048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1" name="Rectangle 20">
            <a:extLst>
              <a:ext uri="{FF2B5EF4-FFF2-40B4-BE49-F238E27FC236}">
                <a16:creationId xmlns:a16="http://schemas.microsoft.com/office/drawing/2014/main" id="{AB07CAD8-9573-C48E-8180-BCAF80B2EA07}"/>
              </a:ext>
            </a:extLst>
          </p:cNvPr>
          <p:cNvSpPr/>
          <p:nvPr/>
        </p:nvSpPr>
        <p:spPr>
          <a:xfrm>
            <a:off x="8229600" y="4776280"/>
            <a:ext cx="1740136" cy="10019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Continue of the created images next slide</a:t>
            </a:r>
            <a:endParaRPr lang="he-IL" dirty="0"/>
          </a:p>
        </p:txBody>
      </p:sp>
    </p:spTree>
    <p:extLst>
      <p:ext uri="{BB962C8B-B14F-4D97-AF65-F5344CB8AC3E}">
        <p14:creationId xmlns:p14="http://schemas.microsoft.com/office/powerpoint/2010/main" val="3925873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057F23-9280-4CC3-06C4-F963FD399301}"/>
              </a:ext>
            </a:extLst>
          </p:cNvPr>
          <p:cNvSpPr/>
          <p:nvPr/>
        </p:nvSpPr>
        <p:spPr>
          <a:xfrm>
            <a:off x="6515100" y="977504"/>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A412.bmp</a:t>
            </a:r>
            <a:endParaRPr lang="he-IL" dirty="0"/>
          </a:p>
        </p:txBody>
      </p:sp>
      <p:sp>
        <p:nvSpPr>
          <p:cNvPr id="6" name="Slide Number Placeholder 5">
            <a:extLst>
              <a:ext uri="{FF2B5EF4-FFF2-40B4-BE49-F238E27FC236}">
                <a16:creationId xmlns:a16="http://schemas.microsoft.com/office/drawing/2014/main" id="{F4444F53-830F-4598-443C-EFE149B1BD2C}"/>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15</a:t>
            </a:fld>
            <a:endParaRPr lang="he-IL" sz="1600" dirty="0"/>
          </a:p>
        </p:txBody>
      </p:sp>
      <p:sp>
        <p:nvSpPr>
          <p:cNvPr id="8" name="Rectangle 7">
            <a:extLst>
              <a:ext uri="{FF2B5EF4-FFF2-40B4-BE49-F238E27FC236}">
                <a16:creationId xmlns:a16="http://schemas.microsoft.com/office/drawing/2014/main" id="{5520B896-30BE-7C8A-0184-489EC3F19E47}"/>
              </a:ext>
            </a:extLst>
          </p:cNvPr>
          <p:cNvSpPr/>
          <p:nvPr/>
        </p:nvSpPr>
        <p:spPr>
          <a:xfrm>
            <a:off x="748069" y="977504"/>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A411.bmp</a:t>
            </a:r>
            <a:endParaRPr lang="he-IL" dirty="0"/>
          </a:p>
        </p:txBody>
      </p:sp>
      <p:pic>
        <p:nvPicPr>
          <p:cNvPr id="9" name="Picture 8" descr="A close-up of clouds&#10;&#10;Description automatically generated">
            <a:extLst>
              <a:ext uri="{FF2B5EF4-FFF2-40B4-BE49-F238E27FC236}">
                <a16:creationId xmlns:a16="http://schemas.microsoft.com/office/drawing/2014/main" id="{8B4AFA75-7399-6191-4237-A7AB4379B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69" y="1316531"/>
            <a:ext cx="3190874" cy="2393156"/>
          </a:xfrm>
          <a:prstGeom prst="rect">
            <a:avLst/>
          </a:prstGeom>
        </p:spPr>
      </p:pic>
      <p:sp>
        <p:nvSpPr>
          <p:cNvPr id="10" name="Arrow: Right 9">
            <a:extLst>
              <a:ext uri="{FF2B5EF4-FFF2-40B4-BE49-F238E27FC236}">
                <a16:creationId xmlns:a16="http://schemas.microsoft.com/office/drawing/2014/main" id="{6776F2F5-AE0D-4A52-413A-3E1B128E21D7}"/>
              </a:ext>
            </a:extLst>
          </p:cNvPr>
          <p:cNvSpPr/>
          <p:nvPr/>
        </p:nvSpPr>
        <p:spPr>
          <a:xfrm>
            <a:off x="3377626" y="2148861"/>
            <a:ext cx="2353689" cy="7048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2" name="Straight Arrow Connector 11">
            <a:extLst>
              <a:ext uri="{FF2B5EF4-FFF2-40B4-BE49-F238E27FC236}">
                <a16:creationId xmlns:a16="http://schemas.microsoft.com/office/drawing/2014/main" id="{6FC15DE2-50CD-8F3F-0423-583881CCBAE1}"/>
              </a:ext>
            </a:extLst>
          </p:cNvPr>
          <p:cNvCxnSpPr>
            <a:cxnSpLocks/>
          </p:cNvCxnSpPr>
          <p:nvPr/>
        </p:nvCxnSpPr>
        <p:spPr>
          <a:xfrm flipH="1">
            <a:off x="3155158" y="3415741"/>
            <a:ext cx="2576157" cy="1213409"/>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6543D458-A33D-8DBC-5A51-E8F34A9F69E2}"/>
              </a:ext>
            </a:extLst>
          </p:cNvPr>
          <p:cNvSpPr/>
          <p:nvPr/>
        </p:nvSpPr>
        <p:spPr>
          <a:xfrm>
            <a:off x="676983" y="4246635"/>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A413.bmp</a:t>
            </a:r>
            <a:endParaRPr lang="he-IL" dirty="0"/>
          </a:p>
        </p:txBody>
      </p:sp>
      <p:cxnSp>
        <p:nvCxnSpPr>
          <p:cNvPr id="20" name="Straight Arrow Connector 19">
            <a:extLst>
              <a:ext uri="{FF2B5EF4-FFF2-40B4-BE49-F238E27FC236}">
                <a16:creationId xmlns:a16="http://schemas.microsoft.com/office/drawing/2014/main" id="{5BE2D49C-C3B4-D707-C422-E0A93D21826B}"/>
              </a:ext>
            </a:extLst>
          </p:cNvPr>
          <p:cNvCxnSpPr>
            <a:cxnSpLocks/>
          </p:cNvCxnSpPr>
          <p:nvPr/>
        </p:nvCxnSpPr>
        <p:spPr>
          <a:xfrm>
            <a:off x="6300079" y="3697864"/>
            <a:ext cx="0" cy="861039"/>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90D28A7E-9B9A-A1E6-9457-09188FC4ABE8}"/>
              </a:ext>
            </a:extLst>
          </p:cNvPr>
          <p:cNvSpPr/>
          <p:nvPr/>
        </p:nvSpPr>
        <p:spPr>
          <a:xfrm>
            <a:off x="6515100" y="4216290"/>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A414.bmp</a:t>
            </a:r>
            <a:endParaRPr lang="he-IL" dirty="0"/>
          </a:p>
        </p:txBody>
      </p:sp>
      <p:cxnSp>
        <p:nvCxnSpPr>
          <p:cNvPr id="33" name="Straight Arrow Connector 32">
            <a:extLst>
              <a:ext uri="{FF2B5EF4-FFF2-40B4-BE49-F238E27FC236}">
                <a16:creationId xmlns:a16="http://schemas.microsoft.com/office/drawing/2014/main" id="{F54A5B09-C1CB-1690-CB31-734EB5D385E2}"/>
              </a:ext>
            </a:extLst>
          </p:cNvPr>
          <p:cNvCxnSpPr>
            <a:cxnSpLocks/>
          </p:cNvCxnSpPr>
          <p:nvPr/>
        </p:nvCxnSpPr>
        <p:spPr>
          <a:xfrm>
            <a:off x="8922189" y="3335616"/>
            <a:ext cx="1745811" cy="120640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DF295E79-B11F-54FD-8163-C75E4D5D3E59}"/>
              </a:ext>
            </a:extLst>
          </p:cNvPr>
          <p:cNvSpPr/>
          <p:nvPr/>
        </p:nvSpPr>
        <p:spPr>
          <a:xfrm>
            <a:off x="10939462" y="4220332"/>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A415.bmp</a:t>
            </a:r>
            <a:endParaRPr lang="he-IL" dirty="0"/>
          </a:p>
        </p:txBody>
      </p:sp>
      <p:sp>
        <p:nvSpPr>
          <p:cNvPr id="2" name="Title 1">
            <a:extLst>
              <a:ext uri="{FF2B5EF4-FFF2-40B4-BE49-F238E27FC236}">
                <a16:creationId xmlns:a16="http://schemas.microsoft.com/office/drawing/2014/main" id="{B174AC7F-159F-22DB-BA68-01F9E7F8E2CB}"/>
              </a:ext>
            </a:extLst>
          </p:cNvPr>
          <p:cNvSpPr txBox="1">
            <a:spLocks/>
          </p:cNvSpPr>
          <p:nvPr/>
        </p:nvSpPr>
        <p:spPr>
          <a:xfrm>
            <a:off x="431869" y="0"/>
            <a:ext cx="11274356" cy="7048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41.8-presentation of the created images by the program – </a:t>
            </a:r>
            <a:r>
              <a:rPr lang="en-US" sz="3200" b="1" u="sng" dirty="0">
                <a:solidFill>
                  <a:srgbClr val="FF0000"/>
                </a:solidFill>
              </a:rPr>
              <a:t>part 3</a:t>
            </a:r>
            <a:endParaRPr lang="he-IL" sz="3200" b="1" u="sng" dirty="0">
              <a:solidFill>
                <a:srgbClr val="FF0000"/>
              </a:solidFill>
            </a:endParaRPr>
          </a:p>
        </p:txBody>
      </p:sp>
      <p:pic>
        <p:nvPicPr>
          <p:cNvPr id="27" name="Picture 26" descr="Clouds in the sky with clouds&#10;&#10;Description automatically generated">
            <a:extLst>
              <a:ext uri="{FF2B5EF4-FFF2-40B4-BE49-F238E27FC236}">
                <a16:creationId xmlns:a16="http://schemas.microsoft.com/office/drawing/2014/main" id="{E3E6B5A1-34AF-B2F8-6A4C-43BF6B2FE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9804" y="1316531"/>
            <a:ext cx="3073895" cy="2305421"/>
          </a:xfrm>
          <a:prstGeom prst="rect">
            <a:avLst/>
          </a:prstGeom>
        </p:spPr>
      </p:pic>
      <p:pic>
        <p:nvPicPr>
          <p:cNvPr id="29" name="Picture 28" descr="Clouds in the sky above clouds&#10;&#10;Description automatically generated">
            <a:extLst>
              <a:ext uri="{FF2B5EF4-FFF2-40B4-BE49-F238E27FC236}">
                <a16:creationId xmlns:a16="http://schemas.microsoft.com/office/drawing/2014/main" id="{F3EB2FDD-5BD2-BE26-687B-203BB9725A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72000"/>
            <a:ext cx="3048000" cy="2286000"/>
          </a:xfrm>
          <a:prstGeom prst="rect">
            <a:avLst/>
          </a:prstGeom>
        </p:spPr>
      </p:pic>
      <p:pic>
        <p:nvPicPr>
          <p:cNvPr id="31" name="Picture 30" descr="A close up of clouds&#10;&#10;Description automatically generated">
            <a:extLst>
              <a:ext uri="{FF2B5EF4-FFF2-40B4-BE49-F238E27FC236}">
                <a16:creationId xmlns:a16="http://schemas.microsoft.com/office/drawing/2014/main" id="{7C1EC977-EA00-758F-3958-F07D7AFC94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6128" y="4534273"/>
            <a:ext cx="3048000" cy="2286000"/>
          </a:xfrm>
          <a:prstGeom prst="rect">
            <a:avLst/>
          </a:prstGeom>
        </p:spPr>
      </p:pic>
      <p:pic>
        <p:nvPicPr>
          <p:cNvPr id="34" name="Picture 33" descr="A close up of clouds&#10;&#10;Description automatically generated">
            <a:extLst>
              <a:ext uri="{FF2B5EF4-FFF2-40B4-BE49-F238E27FC236}">
                <a16:creationId xmlns:a16="http://schemas.microsoft.com/office/drawing/2014/main" id="{96BCEABE-6116-4CEB-1D09-508114A687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0314" y="4542017"/>
            <a:ext cx="3048000" cy="2286000"/>
          </a:xfrm>
          <a:prstGeom prst="rect">
            <a:avLst/>
          </a:prstGeom>
        </p:spPr>
      </p:pic>
    </p:spTree>
    <p:extLst>
      <p:ext uri="{BB962C8B-B14F-4D97-AF65-F5344CB8AC3E}">
        <p14:creationId xmlns:p14="http://schemas.microsoft.com/office/powerpoint/2010/main" val="4270213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DB15DC61-87D5-44AA-71D5-8A275C18E6B6}"/>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16</a:t>
            </a:fld>
            <a:endParaRPr lang="he-IL" sz="1600" dirty="0"/>
          </a:p>
        </p:txBody>
      </p:sp>
      <p:sp>
        <p:nvSpPr>
          <p:cNvPr id="5" name="Title 1">
            <a:extLst>
              <a:ext uri="{FF2B5EF4-FFF2-40B4-BE49-F238E27FC236}">
                <a16:creationId xmlns:a16="http://schemas.microsoft.com/office/drawing/2014/main" id="{68881AA7-E75C-4483-AF48-6CE947A7732E}"/>
              </a:ext>
            </a:extLst>
          </p:cNvPr>
          <p:cNvSpPr txBox="1">
            <a:spLocks/>
          </p:cNvSpPr>
          <p:nvPr/>
        </p:nvSpPr>
        <p:spPr>
          <a:xfrm>
            <a:off x="275110" y="5474"/>
            <a:ext cx="11274356" cy="7048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41.8-presentation of the created images by the program – </a:t>
            </a:r>
            <a:r>
              <a:rPr lang="en-US" sz="3200" b="1" u="sng" dirty="0">
                <a:solidFill>
                  <a:srgbClr val="FF0000"/>
                </a:solidFill>
              </a:rPr>
              <a:t>part 4</a:t>
            </a:r>
            <a:endParaRPr lang="he-IL" sz="3200" b="1" u="sng" dirty="0">
              <a:solidFill>
                <a:srgbClr val="FF0000"/>
              </a:solidFill>
            </a:endParaRPr>
          </a:p>
        </p:txBody>
      </p:sp>
      <p:pic>
        <p:nvPicPr>
          <p:cNvPr id="6" name="Picture 5">
            <a:extLst>
              <a:ext uri="{FF2B5EF4-FFF2-40B4-BE49-F238E27FC236}">
                <a16:creationId xmlns:a16="http://schemas.microsoft.com/office/drawing/2014/main" id="{22E60563-E8C0-6B7F-1346-2CF258C98F3C}"/>
              </a:ext>
            </a:extLst>
          </p:cNvPr>
          <p:cNvPicPr>
            <a:picLocks noChangeAspect="1"/>
          </p:cNvPicPr>
          <p:nvPr/>
        </p:nvPicPr>
        <p:blipFill rotWithShape="1">
          <a:blip r:embed="rId2"/>
          <a:srcRect l="2123"/>
          <a:stretch/>
        </p:blipFill>
        <p:spPr>
          <a:xfrm>
            <a:off x="3735421" y="1228725"/>
            <a:ext cx="1976426" cy="2200275"/>
          </a:xfrm>
          <a:prstGeom prst="rect">
            <a:avLst/>
          </a:prstGeom>
        </p:spPr>
      </p:pic>
      <p:pic>
        <p:nvPicPr>
          <p:cNvPr id="7" name="Picture 6">
            <a:extLst>
              <a:ext uri="{FF2B5EF4-FFF2-40B4-BE49-F238E27FC236}">
                <a16:creationId xmlns:a16="http://schemas.microsoft.com/office/drawing/2014/main" id="{D23343C6-63CF-7519-2698-AEC8592FB4FD}"/>
              </a:ext>
            </a:extLst>
          </p:cNvPr>
          <p:cNvPicPr>
            <a:picLocks noChangeAspect="1"/>
          </p:cNvPicPr>
          <p:nvPr/>
        </p:nvPicPr>
        <p:blipFill>
          <a:blip r:embed="rId3"/>
          <a:stretch>
            <a:fillRect/>
          </a:stretch>
        </p:blipFill>
        <p:spPr>
          <a:xfrm>
            <a:off x="458692" y="4376991"/>
            <a:ext cx="5186174" cy="2289777"/>
          </a:xfrm>
          <a:prstGeom prst="rect">
            <a:avLst/>
          </a:prstGeom>
        </p:spPr>
      </p:pic>
      <p:pic>
        <p:nvPicPr>
          <p:cNvPr id="8" name="Picture 7" descr="A close-up of clouds&#10;&#10;Description automatically generated">
            <a:extLst>
              <a:ext uri="{FF2B5EF4-FFF2-40B4-BE49-F238E27FC236}">
                <a16:creationId xmlns:a16="http://schemas.microsoft.com/office/drawing/2014/main" id="{CE791A88-5953-655C-B752-442B19BCAE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966" y="1132284"/>
            <a:ext cx="3190875" cy="2393157"/>
          </a:xfrm>
          <a:prstGeom prst="rect">
            <a:avLst/>
          </a:prstGeom>
        </p:spPr>
      </p:pic>
      <p:pic>
        <p:nvPicPr>
          <p:cNvPr id="9" name="Picture 8" descr="A close-up of clouds&#10;&#10;Description automatically generated">
            <a:extLst>
              <a:ext uri="{FF2B5EF4-FFF2-40B4-BE49-F238E27FC236}">
                <a16:creationId xmlns:a16="http://schemas.microsoft.com/office/drawing/2014/main" id="{DA17D524-3FF9-FFF9-91E2-C4C2B63A20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0155" y="1131291"/>
            <a:ext cx="2980593" cy="2235445"/>
          </a:xfrm>
          <a:prstGeom prst="rect">
            <a:avLst/>
          </a:prstGeom>
        </p:spPr>
      </p:pic>
      <p:pic>
        <p:nvPicPr>
          <p:cNvPr id="10" name="Picture 9">
            <a:extLst>
              <a:ext uri="{FF2B5EF4-FFF2-40B4-BE49-F238E27FC236}">
                <a16:creationId xmlns:a16="http://schemas.microsoft.com/office/drawing/2014/main" id="{11ED930F-4145-0E6E-A567-0ADD4B924B24}"/>
              </a:ext>
            </a:extLst>
          </p:cNvPr>
          <p:cNvPicPr>
            <a:picLocks noChangeAspect="1"/>
          </p:cNvPicPr>
          <p:nvPr/>
        </p:nvPicPr>
        <p:blipFill>
          <a:blip r:embed="rId6"/>
          <a:stretch>
            <a:fillRect/>
          </a:stretch>
        </p:blipFill>
        <p:spPr>
          <a:xfrm>
            <a:off x="9844691" y="1131291"/>
            <a:ext cx="2080609" cy="2235445"/>
          </a:xfrm>
          <a:prstGeom prst="rect">
            <a:avLst/>
          </a:prstGeom>
        </p:spPr>
      </p:pic>
      <p:pic>
        <p:nvPicPr>
          <p:cNvPr id="11" name="Picture 10">
            <a:extLst>
              <a:ext uri="{FF2B5EF4-FFF2-40B4-BE49-F238E27FC236}">
                <a16:creationId xmlns:a16="http://schemas.microsoft.com/office/drawing/2014/main" id="{A11D8DBF-E030-D2D3-7F8F-30DA68403DCB}"/>
              </a:ext>
            </a:extLst>
          </p:cNvPr>
          <p:cNvPicPr>
            <a:picLocks noChangeAspect="1"/>
          </p:cNvPicPr>
          <p:nvPr/>
        </p:nvPicPr>
        <p:blipFill>
          <a:blip r:embed="rId7"/>
          <a:stretch>
            <a:fillRect/>
          </a:stretch>
        </p:blipFill>
        <p:spPr>
          <a:xfrm>
            <a:off x="6611571" y="4435776"/>
            <a:ext cx="5094654" cy="2230992"/>
          </a:xfrm>
          <a:prstGeom prst="rect">
            <a:avLst/>
          </a:prstGeom>
        </p:spPr>
      </p:pic>
      <p:cxnSp>
        <p:nvCxnSpPr>
          <p:cNvPr id="13" name="Straight Connector 12">
            <a:extLst>
              <a:ext uri="{FF2B5EF4-FFF2-40B4-BE49-F238E27FC236}">
                <a16:creationId xmlns:a16="http://schemas.microsoft.com/office/drawing/2014/main" id="{964654BC-B13E-D9B3-8FF3-3C16370A7B0E}"/>
              </a:ext>
            </a:extLst>
          </p:cNvPr>
          <p:cNvCxnSpPr>
            <a:cxnSpLocks/>
          </p:cNvCxnSpPr>
          <p:nvPr/>
        </p:nvCxnSpPr>
        <p:spPr>
          <a:xfrm>
            <a:off x="6092807" y="710325"/>
            <a:ext cx="2129" cy="6147675"/>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D92F2B7-F2B5-01D0-C21F-5B09203C9678}"/>
              </a:ext>
            </a:extLst>
          </p:cNvPr>
          <p:cNvSpPr/>
          <p:nvPr/>
        </p:nvSpPr>
        <p:spPr>
          <a:xfrm>
            <a:off x="8472689" y="680431"/>
            <a:ext cx="1208663" cy="3272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A411.bmp</a:t>
            </a:r>
            <a:endParaRPr lang="he-IL" dirty="0"/>
          </a:p>
        </p:txBody>
      </p:sp>
      <p:sp>
        <p:nvSpPr>
          <p:cNvPr id="15" name="Rectangle 14">
            <a:extLst>
              <a:ext uri="{FF2B5EF4-FFF2-40B4-BE49-F238E27FC236}">
                <a16:creationId xmlns:a16="http://schemas.microsoft.com/office/drawing/2014/main" id="{8A77279E-D47A-C7A8-879F-A185FD697BA1}"/>
              </a:ext>
            </a:extLst>
          </p:cNvPr>
          <p:cNvSpPr/>
          <p:nvPr/>
        </p:nvSpPr>
        <p:spPr>
          <a:xfrm>
            <a:off x="2005315" y="727523"/>
            <a:ext cx="1607699" cy="2752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Clouds1.bmp</a:t>
            </a:r>
            <a:endParaRPr lang="he-IL" dirty="0"/>
          </a:p>
        </p:txBody>
      </p:sp>
      <p:sp>
        <p:nvSpPr>
          <p:cNvPr id="16" name="Rectangle 15">
            <a:extLst>
              <a:ext uri="{FF2B5EF4-FFF2-40B4-BE49-F238E27FC236}">
                <a16:creationId xmlns:a16="http://schemas.microsoft.com/office/drawing/2014/main" id="{04358322-80F4-330A-EA6C-77E69D0AF7C4}"/>
              </a:ext>
            </a:extLst>
          </p:cNvPr>
          <p:cNvSpPr/>
          <p:nvPr/>
        </p:nvSpPr>
        <p:spPr>
          <a:xfrm>
            <a:off x="4270443" y="2081718"/>
            <a:ext cx="418289" cy="923579"/>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Rectangle 16">
            <a:extLst>
              <a:ext uri="{FF2B5EF4-FFF2-40B4-BE49-F238E27FC236}">
                <a16:creationId xmlns:a16="http://schemas.microsoft.com/office/drawing/2014/main" id="{6E2459CD-7494-641C-915D-40792FB814BB}"/>
              </a:ext>
            </a:extLst>
          </p:cNvPr>
          <p:cNvSpPr/>
          <p:nvPr/>
        </p:nvSpPr>
        <p:spPr>
          <a:xfrm>
            <a:off x="10388232" y="1984443"/>
            <a:ext cx="418289" cy="951564"/>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a:extLst>
              <a:ext uri="{FF2B5EF4-FFF2-40B4-BE49-F238E27FC236}">
                <a16:creationId xmlns:a16="http://schemas.microsoft.com/office/drawing/2014/main" id="{E9CDC8A0-B623-5973-724F-5C688102497A}"/>
              </a:ext>
            </a:extLst>
          </p:cNvPr>
          <p:cNvSpPr/>
          <p:nvPr/>
        </p:nvSpPr>
        <p:spPr>
          <a:xfrm>
            <a:off x="57314" y="3599649"/>
            <a:ext cx="4256458" cy="5172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Clouds1.bmp is the grayscale version of the original clouds.bmp color image</a:t>
            </a:r>
            <a:endParaRPr lang="he-IL" dirty="0"/>
          </a:p>
        </p:txBody>
      </p:sp>
      <p:sp>
        <p:nvSpPr>
          <p:cNvPr id="19" name="Arrow: Right 18">
            <a:extLst>
              <a:ext uri="{FF2B5EF4-FFF2-40B4-BE49-F238E27FC236}">
                <a16:creationId xmlns:a16="http://schemas.microsoft.com/office/drawing/2014/main" id="{FCD651E1-0765-6AF3-4C68-469C7E61B86A}"/>
              </a:ext>
            </a:extLst>
          </p:cNvPr>
          <p:cNvSpPr/>
          <p:nvPr/>
        </p:nvSpPr>
        <p:spPr>
          <a:xfrm>
            <a:off x="4313777" y="3668476"/>
            <a:ext cx="2041585" cy="3796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Rectangle 19">
            <a:extLst>
              <a:ext uri="{FF2B5EF4-FFF2-40B4-BE49-F238E27FC236}">
                <a16:creationId xmlns:a16="http://schemas.microsoft.com/office/drawing/2014/main" id="{BD332022-30E6-6E2C-B482-F6084F4E5F62}"/>
              </a:ext>
            </a:extLst>
          </p:cNvPr>
          <p:cNvSpPr/>
          <p:nvPr/>
        </p:nvSpPr>
        <p:spPr>
          <a:xfrm>
            <a:off x="6395543" y="3587743"/>
            <a:ext cx="5553569" cy="7229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A411.bmp is an improved version of clouds1.bmp – improvement in contrast and brightness – in the point explorer one can see improvement from 209 to 200.</a:t>
            </a:r>
            <a:endParaRPr lang="he-IL" dirty="0"/>
          </a:p>
        </p:txBody>
      </p:sp>
    </p:spTree>
    <p:extLst>
      <p:ext uri="{BB962C8B-B14F-4D97-AF65-F5344CB8AC3E}">
        <p14:creationId xmlns:p14="http://schemas.microsoft.com/office/powerpoint/2010/main" val="2439679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DC59B4F-BEC7-7C51-E5B4-B3F3B8956E0E}"/>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17</a:t>
            </a:fld>
            <a:endParaRPr lang="he-IL" sz="1600" dirty="0"/>
          </a:p>
        </p:txBody>
      </p:sp>
      <p:sp>
        <p:nvSpPr>
          <p:cNvPr id="6" name="Rectangle 5">
            <a:extLst>
              <a:ext uri="{FF2B5EF4-FFF2-40B4-BE49-F238E27FC236}">
                <a16:creationId xmlns:a16="http://schemas.microsoft.com/office/drawing/2014/main" id="{0E85BE5D-1B5A-73D5-E8A0-2D8A10411724}"/>
              </a:ext>
            </a:extLst>
          </p:cNvPr>
          <p:cNvSpPr/>
          <p:nvPr/>
        </p:nvSpPr>
        <p:spPr>
          <a:xfrm>
            <a:off x="1034729" y="1310038"/>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A412.bmp</a:t>
            </a:r>
            <a:endParaRPr lang="he-IL" dirty="0"/>
          </a:p>
        </p:txBody>
      </p:sp>
      <p:sp>
        <p:nvSpPr>
          <p:cNvPr id="7" name="TextBox 6">
            <a:extLst>
              <a:ext uri="{FF2B5EF4-FFF2-40B4-BE49-F238E27FC236}">
                <a16:creationId xmlns:a16="http://schemas.microsoft.com/office/drawing/2014/main" id="{77D20789-2272-2CAD-1331-5B850C7D587A}"/>
              </a:ext>
            </a:extLst>
          </p:cNvPr>
          <p:cNvSpPr txBox="1"/>
          <p:nvPr/>
        </p:nvSpPr>
        <p:spPr>
          <a:xfrm>
            <a:off x="3901417" y="2161209"/>
            <a:ext cx="8047695"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rtlCol="1">
            <a:spAutoFit/>
          </a:bodyPr>
          <a:lstStyle/>
          <a:p>
            <a:pPr algn="l" rtl="0"/>
            <a:r>
              <a:rPr lang="en-US" dirty="0"/>
              <a:t>Then, We have added 6 white vertical lines positioned in random locations , the length of the lines is 30 pixels, and the width is between 1 to 3 pixels randomly.</a:t>
            </a:r>
          </a:p>
          <a:p>
            <a:pPr algn="l" rtl="0"/>
            <a:r>
              <a:rPr lang="en-US" dirty="0"/>
              <a:t> The number of white pixels we have: 70</a:t>
            </a:r>
          </a:p>
          <a:p>
            <a:pPr algn="l" rtl="0"/>
            <a:r>
              <a:rPr lang="en-US" dirty="0"/>
              <a:t>The number of black pixels we have: 40</a:t>
            </a:r>
            <a:endParaRPr lang="he-IL" dirty="0"/>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69B3FE0D-0E18-5FD5-6D08-52A9CDBBB5B9}"/>
                  </a:ext>
                </a:extLst>
              </p:cNvPr>
              <p:cNvSpPr txBox="1"/>
              <p:nvPr/>
            </p:nvSpPr>
            <p:spPr>
              <a:xfrm>
                <a:off x="3940110" y="4585716"/>
                <a:ext cx="8047695" cy="1477328"/>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dirty="0"/>
                  <a:t>The number of white pixels is </a:t>
                </a:r>
                <a:r>
                  <a:rPr lang="en-US" b="1" dirty="0"/>
                  <a:t>higher than 70</a:t>
                </a:r>
                <a:r>
                  <a:rPr lang="en-US" dirty="0"/>
                  <a:t> </a:t>
                </a:r>
                <a:r>
                  <a:rPr lang="en-US" u="sng" dirty="0"/>
                  <a:t>because</a:t>
                </a:r>
                <a:r>
                  <a:rPr lang="en-US" dirty="0"/>
                  <a:t> of the 6 white lines in the picture. (these lines contain a lot of white pixels – a number to be calculated):</a:t>
                </a:r>
              </a:p>
              <a:p>
                <a:r>
                  <a:rPr lang="en-US" dirty="0"/>
                  <a:t>five lines are 2 pixels wide, one is 1 pixels. (for the specific case we generated)</a:t>
                </a:r>
              </a:p>
              <a:p>
                <a:r>
                  <a:rPr lang="en-US" dirty="0"/>
                  <a:t>The length is 30 for all – the calculation is:</a:t>
                </a:r>
              </a:p>
              <a:p>
                <a:r>
                  <a:rPr lang="en-US" dirty="0"/>
                  <a:t>5*2*30+1*1*30=330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400– 330 = </a:t>
                </a:r>
                <a:r>
                  <a:rPr lang="en-US" b="1" dirty="0"/>
                  <a:t>70 white dots !</a:t>
                </a:r>
                <a:endParaRPr lang="en-US" dirty="0"/>
              </a:p>
            </p:txBody>
          </p:sp>
        </mc:Choice>
        <mc:Fallback>
          <p:sp>
            <p:nvSpPr>
              <p:cNvPr id="2" name="TextBox 1">
                <a:extLst>
                  <a:ext uri="{FF2B5EF4-FFF2-40B4-BE49-F238E27FC236}">
                    <a16:creationId xmlns:a16="http://schemas.microsoft.com/office/drawing/2014/main" id="{69B3FE0D-0E18-5FD5-6D08-52A9CDBBB5B9}"/>
                  </a:ext>
                </a:extLst>
              </p:cNvPr>
              <p:cNvSpPr txBox="1">
                <a:spLocks noRot="1" noChangeAspect="1" noMove="1" noResize="1" noEditPoints="1" noAdjustHandles="1" noChangeArrowheads="1" noChangeShapeType="1" noTextEdit="1"/>
              </p:cNvSpPr>
              <p:nvPr/>
            </p:nvSpPr>
            <p:spPr>
              <a:xfrm>
                <a:off x="3940110" y="4585716"/>
                <a:ext cx="8047695" cy="1477328"/>
              </a:xfrm>
              <a:prstGeom prst="rect">
                <a:avLst/>
              </a:prstGeom>
              <a:blipFill>
                <a:blip r:embed="rId2"/>
                <a:stretch>
                  <a:fillRect/>
                </a:stretch>
              </a:blipFill>
            </p:spPr>
            <p:txBody>
              <a:bodyPr/>
              <a:lstStyle/>
              <a:p>
                <a:r>
                  <a:rPr lang="he-IL">
                    <a:noFill/>
                  </a:rPr>
                  <a:t> </a:t>
                </a:r>
              </a:p>
            </p:txBody>
          </p:sp>
        </mc:Fallback>
      </mc:AlternateContent>
      <p:sp>
        <p:nvSpPr>
          <p:cNvPr id="8" name="Arrow: Down 7">
            <a:extLst>
              <a:ext uri="{FF2B5EF4-FFF2-40B4-BE49-F238E27FC236}">
                <a16:creationId xmlns:a16="http://schemas.microsoft.com/office/drawing/2014/main" id="{E545C1EC-1710-D52B-6B12-47841452A66E}"/>
              </a:ext>
            </a:extLst>
          </p:cNvPr>
          <p:cNvSpPr/>
          <p:nvPr/>
        </p:nvSpPr>
        <p:spPr>
          <a:xfrm>
            <a:off x="7772721" y="3917723"/>
            <a:ext cx="505839" cy="6425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0" name="Rectangle 19">
            <a:extLst>
              <a:ext uri="{FF2B5EF4-FFF2-40B4-BE49-F238E27FC236}">
                <a16:creationId xmlns:a16="http://schemas.microsoft.com/office/drawing/2014/main" id="{6DFD8250-E83F-325B-BABB-4CD424463B04}"/>
              </a:ext>
            </a:extLst>
          </p:cNvPr>
          <p:cNvSpPr/>
          <p:nvPr/>
        </p:nvSpPr>
        <p:spPr>
          <a:xfrm>
            <a:off x="4245567" y="6266575"/>
            <a:ext cx="7797885" cy="4182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Width of pixels for white lines – checked using BMP views experimentally  </a:t>
            </a:r>
            <a:endParaRPr lang="he-IL" dirty="0"/>
          </a:p>
        </p:txBody>
      </p:sp>
      <p:sp>
        <p:nvSpPr>
          <p:cNvPr id="21" name="Arrow: Right 20">
            <a:extLst>
              <a:ext uri="{FF2B5EF4-FFF2-40B4-BE49-F238E27FC236}">
                <a16:creationId xmlns:a16="http://schemas.microsoft.com/office/drawing/2014/main" id="{CCFCA0B3-272A-4BF0-7EAB-B12434310CCC}"/>
              </a:ext>
            </a:extLst>
          </p:cNvPr>
          <p:cNvSpPr/>
          <p:nvPr/>
        </p:nvSpPr>
        <p:spPr>
          <a:xfrm flipH="1">
            <a:off x="3235144" y="6180632"/>
            <a:ext cx="867026" cy="5901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3" name="Picture 12">
            <a:extLst>
              <a:ext uri="{FF2B5EF4-FFF2-40B4-BE49-F238E27FC236}">
                <a16:creationId xmlns:a16="http://schemas.microsoft.com/office/drawing/2014/main" id="{23010488-30D5-F89E-D386-C3E2135C5C5A}"/>
              </a:ext>
            </a:extLst>
          </p:cNvPr>
          <p:cNvPicPr>
            <a:picLocks noChangeAspect="1"/>
          </p:cNvPicPr>
          <p:nvPr/>
        </p:nvPicPr>
        <p:blipFill rotWithShape="1">
          <a:blip r:embed="rId3"/>
          <a:srcRect b="9939"/>
          <a:stretch/>
        </p:blipFill>
        <p:spPr>
          <a:xfrm>
            <a:off x="4216029" y="1121001"/>
            <a:ext cx="7705724" cy="510722"/>
          </a:xfrm>
          <a:prstGeom prst="rect">
            <a:avLst/>
          </a:prstGeom>
        </p:spPr>
      </p:pic>
      <p:sp>
        <p:nvSpPr>
          <p:cNvPr id="22" name="Rectangle 21">
            <a:extLst>
              <a:ext uri="{FF2B5EF4-FFF2-40B4-BE49-F238E27FC236}">
                <a16:creationId xmlns:a16="http://schemas.microsoft.com/office/drawing/2014/main" id="{113A7BAA-DD19-D73C-8CA1-9F7133C2B067}"/>
              </a:ext>
            </a:extLst>
          </p:cNvPr>
          <p:cNvSpPr/>
          <p:nvPr/>
        </p:nvSpPr>
        <p:spPr>
          <a:xfrm>
            <a:off x="3822970" y="481711"/>
            <a:ext cx="8220482" cy="6261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First and foremost - for verification purposes – we made sure that A411.bmp does not contain white / black pixels that we might count twice on the next stage </a:t>
            </a:r>
          </a:p>
        </p:txBody>
      </p:sp>
      <p:sp>
        <p:nvSpPr>
          <p:cNvPr id="24" name="Title 1">
            <a:extLst>
              <a:ext uri="{FF2B5EF4-FFF2-40B4-BE49-F238E27FC236}">
                <a16:creationId xmlns:a16="http://schemas.microsoft.com/office/drawing/2014/main" id="{0402DC04-5CAF-0451-C29F-43CD1DC857DA}"/>
              </a:ext>
            </a:extLst>
          </p:cNvPr>
          <p:cNvSpPr txBox="1">
            <a:spLocks/>
          </p:cNvSpPr>
          <p:nvPr/>
        </p:nvSpPr>
        <p:spPr>
          <a:xfrm>
            <a:off x="356178" y="-113529"/>
            <a:ext cx="11274356" cy="7048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41.8-presentation of the created images by the program – </a:t>
            </a:r>
            <a:r>
              <a:rPr lang="en-US" sz="3200" b="1" u="sng" dirty="0">
                <a:solidFill>
                  <a:srgbClr val="FF0000"/>
                </a:solidFill>
              </a:rPr>
              <a:t>part 5</a:t>
            </a:r>
            <a:endParaRPr lang="he-IL" sz="3200" b="1" u="sng" dirty="0">
              <a:solidFill>
                <a:srgbClr val="FF0000"/>
              </a:solidFill>
            </a:endParaRPr>
          </a:p>
        </p:txBody>
      </p:sp>
      <p:sp>
        <p:nvSpPr>
          <p:cNvPr id="29" name="Arrow: Down 28">
            <a:extLst>
              <a:ext uri="{FF2B5EF4-FFF2-40B4-BE49-F238E27FC236}">
                <a16:creationId xmlns:a16="http://schemas.microsoft.com/office/drawing/2014/main" id="{917A0A2C-2101-6F94-A45E-B76C680A209B}"/>
              </a:ext>
            </a:extLst>
          </p:cNvPr>
          <p:cNvSpPr/>
          <p:nvPr/>
        </p:nvSpPr>
        <p:spPr>
          <a:xfrm>
            <a:off x="7772720" y="1668096"/>
            <a:ext cx="505839" cy="51072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26" name="Picture 25">
            <a:extLst>
              <a:ext uri="{FF2B5EF4-FFF2-40B4-BE49-F238E27FC236}">
                <a16:creationId xmlns:a16="http://schemas.microsoft.com/office/drawing/2014/main" id="{02AF29E3-B53A-BA62-968C-5CF26F284C62}"/>
              </a:ext>
            </a:extLst>
          </p:cNvPr>
          <p:cNvPicPr>
            <a:picLocks noChangeAspect="1"/>
          </p:cNvPicPr>
          <p:nvPr/>
        </p:nvPicPr>
        <p:blipFill rotWithShape="1">
          <a:blip r:embed="rId4"/>
          <a:srcRect b="23333"/>
          <a:stretch/>
        </p:blipFill>
        <p:spPr>
          <a:xfrm>
            <a:off x="3861663" y="3431811"/>
            <a:ext cx="8126142" cy="282381"/>
          </a:xfrm>
          <a:prstGeom prst="rect">
            <a:avLst/>
          </a:prstGeom>
        </p:spPr>
      </p:pic>
      <p:pic>
        <p:nvPicPr>
          <p:cNvPr id="28" name="Picture 27" descr="Clouds in the sky with clouds&#10;&#10;Description automatically generated">
            <a:extLst>
              <a:ext uri="{FF2B5EF4-FFF2-40B4-BE49-F238E27FC236}">
                <a16:creationId xmlns:a16="http://schemas.microsoft.com/office/drawing/2014/main" id="{E822A6F2-FCE5-BE6B-22BB-85087EC6CF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363" y="1633110"/>
            <a:ext cx="3048000" cy="2286000"/>
          </a:xfrm>
          <a:prstGeom prst="rect">
            <a:avLst/>
          </a:prstGeom>
        </p:spPr>
      </p:pic>
      <p:pic>
        <p:nvPicPr>
          <p:cNvPr id="30" name="Picture 29" descr="Clouds in the sky with clouds&#10;&#10;Description automatically generated">
            <a:extLst>
              <a:ext uri="{FF2B5EF4-FFF2-40B4-BE49-F238E27FC236}">
                <a16:creationId xmlns:a16="http://schemas.microsoft.com/office/drawing/2014/main" id="{F6D3D84F-9BE0-3A58-7B9D-5B0E2CCF1C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23" y="4560232"/>
            <a:ext cx="3048000" cy="2286000"/>
          </a:xfrm>
          <a:prstGeom prst="rect">
            <a:avLst/>
          </a:prstGeom>
        </p:spPr>
      </p:pic>
      <p:sp>
        <p:nvSpPr>
          <p:cNvPr id="15" name="Rectangle 14">
            <a:extLst>
              <a:ext uri="{FF2B5EF4-FFF2-40B4-BE49-F238E27FC236}">
                <a16:creationId xmlns:a16="http://schemas.microsoft.com/office/drawing/2014/main" id="{66E7FFB5-BC61-F9E7-5635-EE83A3FB4121}"/>
              </a:ext>
            </a:extLst>
          </p:cNvPr>
          <p:cNvSpPr/>
          <p:nvPr/>
        </p:nvSpPr>
        <p:spPr>
          <a:xfrm>
            <a:off x="1225144" y="5521704"/>
            <a:ext cx="214416" cy="2140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a:t>
            </a:r>
            <a:endParaRPr lang="he-IL" dirty="0"/>
          </a:p>
        </p:txBody>
      </p:sp>
      <p:sp>
        <p:nvSpPr>
          <p:cNvPr id="16" name="Rectangle 15">
            <a:extLst>
              <a:ext uri="{FF2B5EF4-FFF2-40B4-BE49-F238E27FC236}">
                <a16:creationId xmlns:a16="http://schemas.microsoft.com/office/drawing/2014/main" id="{9188B6B8-53E7-3B67-73FB-87542BD84A03}"/>
              </a:ext>
            </a:extLst>
          </p:cNvPr>
          <p:cNvSpPr/>
          <p:nvPr/>
        </p:nvSpPr>
        <p:spPr>
          <a:xfrm>
            <a:off x="1776363" y="5665967"/>
            <a:ext cx="214416" cy="2140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2</a:t>
            </a:r>
            <a:endParaRPr lang="he-IL" dirty="0"/>
          </a:p>
        </p:txBody>
      </p:sp>
      <p:sp>
        <p:nvSpPr>
          <p:cNvPr id="18" name="Rectangle 17">
            <a:extLst>
              <a:ext uri="{FF2B5EF4-FFF2-40B4-BE49-F238E27FC236}">
                <a16:creationId xmlns:a16="http://schemas.microsoft.com/office/drawing/2014/main" id="{22ABF817-BB77-6B1D-A228-A4449A25CA0A}"/>
              </a:ext>
            </a:extLst>
          </p:cNvPr>
          <p:cNvSpPr/>
          <p:nvPr/>
        </p:nvSpPr>
        <p:spPr>
          <a:xfrm>
            <a:off x="2196373" y="6292151"/>
            <a:ext cx="214416" cy="2140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2</a:t>
            </a:r>
            <a:endParaRPr lang="he-IL" dirty="0"/>
          </a:p>
        </p:txBody>
      </p:sp>
      <p:sp>
        <p:nvSpPr>
          <p:cNvPr id="14" name="Rectangle 13">
            <a:extLst>
              <a:ext uri="{FF2B5EF4-FFF2-40B4-BE49-F238E27FC236}">
                <a16:creationId xmlns:a16="http://schemas.microsoft.com/office/drawing/2014/main" id="{63939722-E7ED-2F37-0E1F-E4B72297F86D}"/>
              </a:ext>
            </a:extLst>
          </p:cNvPr>
          <p:cNvSpPr/>
          <p:nvPr/>
        </p:nvSpPr>
        <p:spPr>
          <a:xfrm>
            <a:off x="621795" y="4795999"/>
            <a:ext cx="214416" cy="2140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2</a:t>
            </a:r>
            <a:endParaRPr lang="he-IL" dirty="0"/>
          </a:p>
        </p:txBody>
      </p:sp>
      <p:sp>
        <p:nvSpPr>
          <p:cNvPr id="17" name="Rectangle 16">
            <a:extLst>
              <a:ext uri="{FF2B5EF4-FFF2-40B4-BE49-F238E27FC236}">
                <a16:creationId xmlns:a16="http://schemas.microsoft.com/office/drawing/2014/main" id="{0B9DB607-5A13-B94A-589C-5CF010496A35}"/>
              </a:ext>
            </a:extLst>
          </p:cNvPr>
          <p:cNvSpPr/>
          <p:nvPr/>
        </p:nvSpPr>
        <p:spPr>
          <a:xfrm>
            <a:off x="927521" y="6496433"/>
            <a:ext cx="214416" cy="2140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2</a:t>
            </a:r>
            <a:endParaRPr lang="he-IL" dirty="0"/>
          </a:p>
        </p:txBody>
      </p:sp>
      <p:sp>
        <p:nvSpPr>
          <p:cNvPr id="19" name="Rectangle 18">
            <a:extLst>
              <a:ext uri="{FF2B5EF4-FFF2-40B4-BE49-F238E27FC236}">
                <a16:creationId xmlns:a16="http://schemas.microsoft.com/office/drawing/2014/main" id="{8E93AA4C-36CE-D350-ACFF-439D0DB6433F}"/>
              </a:ext>
            </a:extLst>
          </p:cNvPr>
          <p:cNvSpPr/>
          <p:nvPr/>
        </p:nvSpPr>
        <p:spPr>
          <a:xfrm>
            <a:off x="121531" y="6556768"/>
            <a:ext cx="214416" cy="21400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2</a:t>
            </a:r>
            <a:endParaRPr lang="he-IL" dirty="0"/>
          </a:p>
        </p:txBody>
      </p:sp>
    </p:spTree>
    <p:extLst>
      <p:ext uri="{BB962C8B-B14F-4D97-AF65-F5344CB8AC3E}">
        <p14:creationId xmlns:p14="http://schemas.microsoft.com/office/powerpoint/2010/main" val="388796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DC59B4F-BEC7-7C51-E5B4-B3F3B8956E0E}"/>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18</a:t>
            </a:fld>
            <a:endParaRPr lang="he-IL" sz="1600" dirty="0"/>
          </a:p>
        </p:txBody>
      </p:sp>
      <p:sp>
        <p:nvSpPr>
          <p:cNvPr id="2" name="Title 1">
            <a:extLst>
              <a:ext uri="{FF2B5EF4-FFF2-40B4-BE49-F238E27FC236}">
                <a16:creationId xmlns:a16="http://schemas.microsoft.com/office/drawing/2014/main" id="{B0A7F362-2B09-0793-172E-200E6BFD83BD}"/>
              </a:ext>
            </a:extLst>
          </p:cNvPr>
          <p:cNvSpPr txBox="1">
            <a:spLocks/>
          </p:cNvSpPr>
          <p:nvPr/>
        </p:nvSpPr>
        <p:spPr>
          <a:xfrm>
            <a:off x="458822" y="-113529"/>
            <a:ext cx="11274356" cy="7048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41.8-presentation of the created images by the program – </a:t>
            </a:r>
            <a:r>
              <a:rPr lang="en-US" sz="3200" b="1" u="sng" dirty="0">
                <a:solidFill>
                  <a:srgbClr val="FF0000"/>
                </a:solidFill>
              </a:rPr>
              <a:t>part 6</a:t>
            </a:r>
            <a:endParaRPr lang="he-IL" sz="3200" b="1" u="sng" dirty="0">
              <a:solidFill>
                <a:srgbClr val="FF0000"/>
              </a:solidFill>
            </a:endParaRPr>
          </a:p>
        </p:txBody>
      </p:sp>
      <p:sp>
        <p:nvSpPr>
          <p:cNvPr id="7" name="Rectangle 6">
            <a:extLst>
              <a:ext uri="{FF2B5EF4-FFF2-40B4-BE49-F238E27FC236}">
                <a16:creationId xmlns:a16="http://schemas.microsoft.com/office/drawing/2014/main" id="{698377ED-ACCF-30FF-1338-BF765F107EAD}"/>
              </a:ext>
            </a:extLst>
          </p:cNvPr>
          <p:cNvSpPr/>
          <p:nvPr/>
        </p:nvSpPr>
        <p:spPr>
          <a:xfrm>
            <a:off x="1728458" y="990516"/>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A412.bmp</a:t>
            </a:r>
            <a:endParaRPr lang="he-IL" dirty="0"/>
          </a:p>
        </p:txBody>
      </p:sp>
      <p:sp>
        <p:nvSpPr>
          <p:cNvPr id="9" name="Arrow: Right 8">
            <a:extLst>
              <a:ext uri="{FF2B5EF4-FFF2-40B4-BE49-F238E27FC236}">
                <a16:creationId xmlns:a16="http://schemas.microsoft.com/office/drawing/2014/main" id="{F1D3DAC7-41DD-BC5A-7B2C-D771FD9FA2F9}"/>
              </a:ext>
            </a:extLst>
          </p:cNvPr>
          <p:cNvSpPr/>
          <p:nvPr/>
        </p:nvSpPr>
        <p:spPr>
          <a:xfrm>
            <a:off x="4271594" y="2266545"/>
            <a:ext cx="3549444" cy="6322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Apply 3x3 median filter</a:t>
            </a:r>
            <a:endParaRPr lang="he-IL" b="1" dirty="0">
              <a:solidFill>
                <a:srgbClr val="FFFF00"/>
              </a:solidFill>
            </a:endParaRPr>
          </a:p>
        </p:txBody>
      </p:sp>
      <p:sp>
        <p:nvSpPr>
          <p:cNvPr id="10" name="Rectangle 9">
            <a:extLst>
              <a:ext uri="{FF2B5EF4-FFF2-40B4-BE49-F238E27FC236}">
                <a16:creationId xmlns:a16="http://schemas.microsoft.com/office/drawing/2014/main" id="{DAD77630-0B7F-9A5D-0BD1-A4C18A66CA62}"/>
              </a:ext>
            </a:extLst>
          </p:cNvPr>
          <p:cNvSpPr/>
          <p:nvPr/>
        </p:nvSpPr>
        <p:spPr>
          <a:xfrm>
            <a:off x="9028382" y="934973"/>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A413.bmp</a:t>
            </a:r>
            <a:endParaRPr lang="he-IL" dirty="0"/>
          </a:p>
        </p:txBody>
      </p:sp>
      <p:sp>
        <p:nvSpPr>
          <p:cNvPr id="17" name="TextBox 16">
            <a:extLst>
              <a:ext uri="{FF2B5EF4-FFF2-40B4-BE49-F238E27FC236}">
                <a16:creationId xmlns:a16="http://schemas.microsoft.com/office/drawing/2014/main" id="{9133EDF9-4222-A3FA-F41A-C9A19519EF75}"/>
              </a:ext>
            </a:extLst>
          </p:cNvPr>
          <p:cNvSpPr txBox="1"/>
          <p:nvPr/>
        </p:nvSpPr>
        <p:spPr>
          <a:xfrm>
            <a:off x="301557" y="3843304"/>
            <a:ext cx="11537005" cy="2031325"/>
          </a:xfrm>
          <a:prstGeom prst="rect">
            <a:avLst/>
          </a:prstGeom>
        </p:spPr>
        <p:style>
          <a:lnRef idx="0">
            <a:schemeClr val="accent6"/>
          </a:lnRef>
          <a:fillRef idx="3">
            <a:schemeClr val="accent6"/>
          </a:fillRef>
          <a:effectRef idx="3">
            <a:schemeClr val="accent6"/>
          </a:effectRef>
          <a:fontRef idx="minor">
            <a:schemeClr val="lt1"/>
          </a:fontRef>
        </p:style>
        <p:txBody>
          <a:bodyPr wrap="square" rtlCol="1">
            <a:spAutoFit/>
          </a:bodyPr>
          <a:lstStyle/>
          <a:p>
            <a:pPr algn="l" rtl="0"/>
            <a:r>
              <a:rPr lang="en-US" dirty="0"/>
              <a:t>In this image we can see that after implementing the median filter 3X3 on the image we succeeded to remove </a:t>
            </a:r>
            <a:r>
              <a:rPr lang="en-US" b="1" u="sng" dirty="0"/>
              <a:t>all the black and white points </a:t>
            </a:r>
            <a:r>
              <a:rPr lang="en-US" dirty="0"/>
              <a:t>and some of the white lines. (and the remaining lines left some of their width and length )</a:t>
            </a:r>
          </a:p>
          <a:p>
            <a:pPr algn="l" rtl="0"/>
            <a:r>
              <a:rPr lang="en-US" dirty="0"/>
              <a:t>The amount of black pixels is zero thanks to the verification process of the counting function (the black lines on the edges of the image are not taken under account in the counting process)</a:t>
            </a:r>
          </a:p>
          <a:p>
            <a:pPr algn="l" rtl="0"/>
            <a:r>
              <a:rPr lang="en-US" dirty="0"/>
              <a:t>We can also see that a median filter 3X3 is not enough for cleaning the white lines with a width of 1 pixel. </a:t>
            </a:r>
          </a:p>
          <a:p>
            <a:pPr algn="l" rtl="0"/>
            <a:r>
              <a:rPr lang="en-US" dirty="0"/>
              <a:t>Amount of white pixels: 140  (only the remaining white vertical lines – calculation : 5*1*30=150 – 2-2-2-2-2= </a:t>
            </a:r>
            <a:r>
              <a:rPr lang="en-US" b="1" dirty="0"/>
              <a:t>140</a:t>
            </a:r>
          </a:p>
          <a:p>
            <a:pPr algn="l" rtl="0"/>
            <a:r>
              <a:rPr lang="en-US" dirty="0"/>
              <a:t>Amount of black pixel: 0</a:t>
            </a:r>
          </a:p>
        </p:txBody>
      </p:sp>
      <p:pic>
        <p:nvPicPr>
          <p:cNvPr id="3" name="Picture 2" descr="Clouds in the sky with clouds&#10;&#10;Description automatically generated">
            <a:extLst>
              <a:ext uri="{FF2B5EF4-FFF2-40B4-BE49-F238E27FC236}">
                <a16:creationId xmlns:a16="http://schemas.microsoft.com/office/drawing/2014/main" id="{4BCF5068-2B9F-38C9-247D-836953502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199" y="1350152"/>
            <a:ext cx="3048000" cy="2286000"/>
          </a:xfrm>
          <a:prstGeom prst="rect">
            <a:avLst/>
          </a:prstGeom>
        </p:spPr>
      </p:pic>
      <p:pic>
        <p:nvPicPr>
          <p:cNvPr id="11" name="Picture 10" descr="Clouds in the sky above clouds&#10;&#10;Description automatically generated">
            <a:extLst>
              <a:ext uri="{FF2B5EF4-FFF2-40B4-BE49-F238E27FC236}">
                <a16:creationId xmlns:a16="http://schemas.microsoft.com/office/drawing/2014/main" id="{24ADFD52-6BBE-641E-0174-93F1FE80AC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9082" y="1312201"/>
            <a:ext cx="3048000" cy="2286000"/>
          </a:xfrm>
          <a:prstGeom prst="rect">
            <a:avLst/>
          </a:prstGeom>
        </p:spPr>
      </p:pic>
      <p:pic>
        <p:nvPicPr>
          <p:cNvPr id="13" name="Picture 12">
            <a:extLst>
              <a:ext uri="{FF2B5EF4-FFF2-40B4-BE49-F238E27FC236}">
                <a16:creationId xmlns:a16="http://schemas.microsoft.com/office/drawing/2014/main" id="{6E926612-C823-FD64-269F-70136F215AAF}"/>
              </a:ext>
            </a:extLst>
          </p:cNvPr>
          <p:cNvPicPr>
            <a:picLocks noChangeAspect="1"/>
          </p:cNvPicPr>
          <p:nvPr/>
        </p:nvPicPr>
        <p:blipFill>
          <a:blip r:embed="rId4"/>
          <a:stretch>
            <a:fillRect/>
          </a:stretch>
        </p:blipFill>
        <p:spPr>
          <a:xfrm>
            <a:off x="975031" y="6089546"/>
            <a:ext cx="9785192" cy="374809"/>
          </a:xfrm>
          <a:prstGeom prst="rect">
            <a:avLst/>
          </a:prstGeom>
        </p:spPr>
      </p:pic>
      <p:sp>
        <p:nvSpPr>
          <p:cNvPr id="14" name="Rectangle 13">
            <a:extLst>
              <a:ext uri="{FF2B5EF4-FFF2-40B4-BE49-F238E27FC236}">
                <a16:creationId xmlns:a16="http://schemas.microsoft.com/office/drawing/2014/main" id="{8523A080-5B58-AF43-D38F-B9977FC12526}"/>
              </a:ext>
            </a:extLst>
          </p:cNvPr>
          <p:cNvSpPr/>
          <p:nvPr/>
        </p:nvSpPr>
        <p:spPr>
          <a:xfrm>
            <a:off x="8748371" y="1600308"/>
            <a:ext cx="457200" cy="3343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28</a:t>
            </a:r>
            <a:endParaRPr lang="he-IL" dirty="0"/>
          </a:p>
        </p:txBody>
      </p:sp>
      <p:sp>
        <p:nvSpPr>
          <p:cNvPr id="15" name="Rectangle 14">
            <a:extLst>
              <a:ext uri="{FF2B5EF4-FFF2-40B4-BE49-F238E27FC236}">
                <a16:creationId xmlns:a16="http://schemas.microsoft.com/office/drawing/2014/main" id="{262A3C46-C698-DFDA-89BF-E189E6E8CF8A}"/>
              </a:ext>
            </a:extLst>
          </p:cNvPr>
          <p:cNvSpPr/>
          <p:nvPr/>
        </p:nvSpPr>
        <p:spPr>
          <a:xfrm>
            <a:off x="9922176" y="2248384"/>
            <a:ext cx="457200" cy="3343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28</a:t>
            </a:r>
            <a:endParaRPr lang="he-IL" dirty="0"/>
          </a:p>
        </p:txBody>
      </p:sp>
      <p:sp>
        <p:nvSpPr>
          <p:cNvPr id="23" name="Rectangle 22">
            <a:extLst>
              <a:ext uri="{FF2B5EF4-FFF2-40B4-BE49-F238E27FC236}">
                <a16:creationId xmlns:a16="http://schemas.microsoft.com/office/drawing/2014/main" id="{36D1B04E-3731-190A-05A0-26B9B7CAB59C}"/>
              </a:ext>
            </a:extLst>
          </p:cNvPr>
          <p:cNvSpPr/>
          <p:nvPr/>
        </p:nvSpPr>
        <p:spPr>
          <a:xfrm>
            <a:off x="10269483" y="2969263"/>
            <a:ext cx="457200" cy="3343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28</a:t>
            </a:r>
            <a:endParaRPr lang="he-IL" dirty="0"/>
          </a:p>
        </p:txBody>
      </p:sp>
      <p:sp>
        <p:nvSpPr>
          <p:cNvPr id="24" name="Rectangle 23">
            <a:extLst>
              <a:ext uri="{FF2B5EF4-FFF2-40B4-BE49-F238E27FC236}">
                <a16:creationId xmlns:a16="http://schemas.microsoft.com/office/drawing/2014/main" id="{C30A632F-4AC8-6D59-7836-AA405C86CD86}"/>
              </a:ext>
            </a:extLst>
          </p:cNvPr>
          <p:cNvSpPr/>
          <p:nvPr/>
        </p:nvSpPr>
        <p:spPr>
          <a:xfrm>
            <a:off x="9060967" y="3036764"/>
            <a:ext cx="457200" cy="3343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28</a:t>
            </a:r>
            <a:endParaRPr lang="he-IL" dirty="0"/>
          </a:p>
        </p:txBody>
      </p:sp>
      <p:sp>
        <p:nvSpPr>
          <p:cNvPr id="25" name="Rectangle 24">
            <a:extLst>
              <a:ext uri="{FF2B5EF4-FFF2-40B4-BE49-F238E27FC236}">
                <a16:creationId xmlns:a16="http://schemas.microsoft.com/office/drawing/2014/main" id="{8458DC4A-5D57-6BDB-1EF0-6E0E5987FF4A}"/>
              </a:ext>
            </a:extLst>
          </p:cNvPr>
          <p:cNvSpPr/>
          <p:nvPr/>
        </p:nvSpPr>
        <p:spPr>
          <a:xfrm>
            <a:off x="8137825" y="2898842"/>
            <a:ext cx="457200" cy="3343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28</a:t>
            </a:r>
            <a:endParaRPr lang="he-IL" dirty="0"/>
          </a:p>
        </p:txBody>
      </p:sp>
      <p:sp>
        <p:nvSpPr>
          <p:cNvPr id="26" name="Rectangle 25">
            <a:extLst>
              <a:ext uri="{FF2B5EF4-FFF2-40B4-BE49-F238E27FC236}">
                <a16:creationId xmlns:a16="http://schemas.microsoft.com/office/drawing/2014/main" id="{CCE0A7D9-F00C-C232-F8F8-9E038BC4AC5F}"/>
              </a:ext>
            </a:extLst>
          </p:cNvPr>
          <p:cNvSpPr/>
          <p:nvPr/>
        </p:nvSpPr>
        <p:spPr>
          <a:xfrm>
            <a:off x="5708007" y="591322"/>
            <a:ext cx="2305456" cy="11481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New lengths of the remaining white noise is specified for further calculation</a:t>
            </a:r>
            <a:endParaRPr lang="he-IL" dirty="0"/>
          </a:p>
        </p:txBody>
      </p:sp>
    </p:spTree>
    <p:extLst>
      <p:ext uri="{BB962C8B-B14F-4D97-AF65-F5344CB8AC3E}">
        <p14:creationId xmlns:p14="http://schemas.microsoft.com/office/powerpoint/2010/main" val="275629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DC59B4F-BEC7-7C51-E5B4-B3F3B8956E0E}"/>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19</a:t>
            </a:fld>
            <a:endParaRPr lang="he-IL" sz="1600" dirty="0"/>
          </a:p>
        </p:txBody>
      </p:sp>
      <p:sp>
        <p:nvSpPr>
          <p:cNvPr id="2" name="Title 1">
            <a:extLst>
              <a:ext uri="{FF2B5EF4-FFF2-40B4-BE49-F238E27FC236}">
                <a16:creationId xmlns:a16="http://schemas.microsoft.com/office/drawing/2014/main" id="{B7D673D9-4333-51F0-BFA7-8007D99553FF}"/>
              </a:ext>
            </a:extLst>
          </p:cNvPr>
          <p:cNvSpPr txBox="1">
            <a:spLocks/>
          </p:cNvSpPr>
          <p:nvPr/>
        </p:nvSpPr>
        <p:spPr>
          <a:xfrm>
            <a:off x="458822" y="-113529"/>
            <a:ext cx="11274356" cy="7048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41.8-presentation of the created images by the program – </a:t>
            </a:r>
            <a:r>
              <a:rPr lang="en-US" sz="3200" b="1" u="sng" dirty="0">
                <a:solidFill>
                  <a:srgbClr val="FF0000"/>
                </a:solidFill>
              </a:rPr>
              <a:t>part 7</a:t>
            </a:r>
            <a:endParaRPr lang="he-IL" sz="3200" b="1" u="sng" dirty="0">
              <a:solidFill>
                <a:srgbClr val="FF0000"/>
              </a:solidFill>
            </a:endParaRPr>
          </a:p>
        </p:txBody>
      </p:sp>
      <p:sp>
        <p:nvSpPr>
          <p:cNvPr id="3" name="Rectangle 2">
            <a:extLst>
              <a:ext uri="{FF2B5EF4-FFF2-40B4-BE49-F238E27FC236}">
                <a16:creationId xmlns:a16="http://schemas.microsoft.com/office/drawing/2014/main" id="{51DCEB16-50CA-01D1-6434-693556C2C968}"/>
              </a:ext>
            </a:extLst>
          </p:cNvPr>
          <p:cNvSpPr/>
          <p:nvPr/>
        </p:nvSpPr>
        <p:spPr>
          <a:xfrm>
            <a:off x="1718730" y="635432"/>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A412.bmp</a:t>
            </a:r>
            <a:endParaRPr lang="he-IL" dirty="0"/>
          </a:p>
        </p:txBody>
      </p:sp>
      <p:sp>
        <p:nvSpPr>
          <p:cNvPr id="7" name="Arrow: Right 6">
            <a:extLst>
              <a:ext uri="{FF2B5EF4-FFF2-40B4-BE49-F238E27FC236}">
                <a16:creationId xmlns:a16="http://schemas.microsoft.com/office/drawing/2014/main" id="{B843BC13-FD74-5FB5-3554-9F70FE851E11}"/>
              </a:ext>
            </a:extLst>
          </p:cNvPr>
          <p:cNvSpPr/>
          <p:nvPr/>
        </p:nvSpPr>
        <p:spPr>
          <a:xfrm>
            <a:off x="4127877" y="1911461"/>
            <a:ext cx="3549444" cy="6322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Apply 5x5 median filter</a:t>
            </a:r>
            <a:endParaRPr lang="he-IL" b="1" dirty="0">
              <a:solidFill>
                <a:srgbClr val="FFFF00"/>
              </a:solidFill>
            </a:endParaRPr>
          </a:p>
        </p:txBody>
      </p:sp>
      <p:sp>
        <p:nvSpPr>
          <p:cNvPr id="10" name="Rectangle 9">
            <a:extLst>
              <a:ext uri="{FF2B5EF4-FFF2-40B4-BE49-F238E27FC236}">
                <a16:creationId xmlns:a16="http://schemas.microsoft.com/office/drawing/2014/main" id="{A5619DAC-DEF3-86FD-4874-DFA41B629AD1}"/>
              </a:ext>
            </a:extLst>
          </p:cNvPr>
          <p:cNvSpPr/>
          <p:nvPr/>
        </p:nvSpPr>
        <p:spPr>
          <a:xfrm>
            <a:off x="8817616" y="591322"/>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A414.bmp</a:t>
            </a:r>
            <a:endParaRPr lang="he-IL" dirty="0"/>
          </a:p>
        </p:txBody>
      </p:sp>
      <p:sp>
        <p:nvSpPr>
          <p:cNvPr id="12" name="TextBox 11">
            <a:extLst>
              <a:ext uri="{FF2B5EF4-FFF2-40B4-BE49-F238E27FC236}">
                <a16:creationId xmlns:a16="http://schemas.microsoft.com/office/drawing/2014/main" id="{82B719EB-99F7-6A0A-796E-432783ED3203}"/>
              </a:ext>
            </a:extLst>
          </p:cNvPr>
          <p:cNvSpPr txBox="1"/>
          <p:nvPr/>
        </p:nvSpPr>
        <p:spPr>
          <a:xfrm>
            <a:off x="600202" y="3375498"/>
            <a:ext cx="10762641" cy="2585323"/>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pPr algn="l" rtl="0"/>
            <a:r>
              <a:rPr lang="en-US" dirty="0"/>
              <a:t>In this image we can see that after implementing a 5X5 median filter on the original image, we succeeded to clean all white and black points and also succeeded cleaning all white lines.</a:t>
            </a:r>
          </a:p>
          <a:p>
            <a:pPr algn="l" rtl="0"/>
            <a:r>
              <a:rPr lang="en-US" dirty="0"/>
              <a:t>The median filter 5X5 cleaned the image very well and it is the best filter we tried to implement.</a:t>
            </a:r>
          </a:p>
          <a:p>
            <a:pPr algn="l" rtl="0"/>
            <a:r>
              <a:rPr lang="en-US" dirty="0"/>
              <a:t>The main drawback is the decrease in quality and sharpness of the image!</a:t>
            </a:r>
          </a:p>
          <a:p>
            <a:pPr algn="l" rtl="0"/>
            <a:r>
              <a:rPr lang="en-US" dirty="0"/>
              <a:t>Number of white pixels: 0 </a:t>
            </a:r>
          </a:p>
          <a:p>
            <a:pPr algn="l" rtl="0"/>
            <a:r>
              <a:rPr lang="en-US" dirty="0"/>
              <a:t>Number of black pixels: 0</a:t>
            </a:r>
          </a:p>
          <a:p>
            <a:pPr algn="l" rtl="0"/>
            <a:endParaRPr lang="en-US" dirty="0"/>
          </a:p>
          <a:p>
            <a:pPr algn="l" rtl="0"/>
            <a:r>
              <a:rPr lang="en-US" dirty="0"/>
              <a:t>Pay attention that we present only one tryout of the random process – in other cases the 5x5 median filter failed to filter all the white lines (few remained but smaller and </a:t>
            </a:r>
            <a:r>
              <a:rPr lang="en-US" dirty="0" err="1"/>
              <a:t>thiner</a:t>
            </a:r>
            <a:r>
              <a:rPr lang="en-US" dirty="0"/>
              <a:t>). </a:t>
            </a:r>
          </a:p>
        </p:txBody>
      </p:sp>
      <p:pic>
        <p:nvPicPr>
          <p:cNvPr id="5" name="Picture 4" descr="Clouds in the sky with clouds&#10;&#10;Description automatically generated">
            <a:extLst>
              <a:ext uri="{FF2B5EF4-FFF2-40B4-BE49-F238E27FC236}">
                <a16:creationId xmlns:a16="http://schemas.microsoft.com/office/drawing/2014/main" id="{65532863-2E41-3AEB-8933-7510761ED9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156" y="1023307"/>
            <a:ext cx="3048000" cy="2286000"/>
          </a:xfrm>
          <a:prstGeom prst="rect">
            <a:avLst/>
          </a:prstGeom>
        </p:spPr>
      </p:pic>
      <p:pic>
        <p:nvPicPr>
          <p:cNvPr id="11" name="Picture 10">
            <a:extLst>
              <a:ext uri="{FF2B5EF4-FFF2-40B4-BE49-F238E27FC236}">
                <a16:creationId xmlns:a16="http://schemas.microsoft.com/office/drawing/2014/main" id="{9BE3F288-D155-7B79-994E-EFF8B9BD6007}"/>
              </a:ext>
            </a:extLst>
          </p:cNvPr>
          <p:cNvPicPr>
            <a:picLocks noChangeAspect="1"/>
          </p:cNvPicPr>
          <p:nvPr/>
        </p:nvPicPr>
        <p:blipFill rotWithShape="1">
          <a:blip r:embed="rId3"/>
          <a:srcRect b="19918"/>
          <a:stretch/>
        </p:blipFill>
        <p:spPr>
          <a:xfrm>
            <a:off x="1003266" y="6100773"/>
            <a:ext cx="9798666" cy="337746"/>
          </a:xfrm>
          <a:prstGeom prst="rect">
            <a:avLst/>
          </a:prstGeom>
        </p:spPr>
      </p:pic>
      <p:pic>
        <p:nvPicPr>
          <p:cNvPr id="17" name="Picture 16" descr="A close up of clouds&#10;&#10;Description automatically generated">
            <a:extLst>
              <a:ext uri="{FF2B5EF4-FFF2-40B4-BE49-F238E27FC236}">
                <a16:creationId xmlns:a16="http://schemas.microsoft.com/office/drawing/2014/main" id="{B30C0314-120B-EFBA-0A58-11DC5CA5D7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8042" y="1001252"/>
            <a:ext cx="3048000" cy="2286000"/>
          </a:xfrm>
          <a:prstGeom prst="rect">
            <a:avLst/>
          </a:prstGeom>
        </p:spPr>
      </p:pic>
    </p:spTree>
    <p:extLst>
      <p:ext uri="{BB962C8B-B14F-4D97-AF65-F5344CB8AC3E}">
        <p14:creationId xmlns:p14="http://schemas.microsoft.com/office/powerpoint/2010/main" val="2701496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931A82-E103-BB79-BB14-C956794B6753}"/>
              </a:ext>
            </a:extLst>
          </p:cNvPr>
          <p:cNvPicPr>
            <a:picLocks noChangeAspect="1"/>
          </p:cNvPicPr>
          <p:nvPr/>
        </p:nvPicPr>
        <p:blipFill>
          <a:blip r:embed="rId2"/>
          <a:stretch>
            <a:fillRect/>
          </a:stretch>
        </p:blipFill>
        <p:spPr>
          <a:xfrm>
            <a:off x="1619111" y="165370"/>
            <a:ext cx="8953777" cy="6692630"/>
          </a:xfrm>
          <a:prstGeom prst="rect">
            <a:avLst/>
          </a:prstGeom>
        </p:spPr>
      </p:pic>
      <p:sp>
        <p:nvSpPr>
          <p:cNvPr id="6" name="Slide Number Placeholder 5">
            <a:extLst>
              <a:ext uri="{FF2B5EF4-FFF2-40B4-BE49-F238E27FC236}">
                <a16:creationId xmlns:a16="http://schemas.microsoft.com/office/drawing/2014/main" id="{05CA3CBD-A0CB-54FF-4C2D-936F5E9B5B4E}"/>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2</a:t>
            </a:fld>
            <a:endParaRPr lang="he-IL" sz="1600" dirty="0"/>
          </a:p>
        </p:txBody>
      </p:sp>
    </p:spTree>
    <p:extLst>
      <p:ext uri="{BB962C8B-B14F-4D97-AF65-F5344CB8AC3E}">
        <p14:creationId xmlns:p14="http://schemas.microsoft.com/office/powerpoint/2010/main" val="3472968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2FA1C5C-2E71-5567-7A5C-CFF8C2E699F2}"/>
              </a:ext>
            </a:extLst>
          </p:cNvPr>
          <p:cNvSpPr txBox="1">
            <a:spLocks/>
          </p:cNvSpPr>
          <p:nvPr/>
        </p:nvSpPr>
        <p:spPr>
          <a:xfrm>
            <a:off x="458822" y="-113529"/>
            <a:ext cx="11274356" cy="7048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41.8-presentation of the created images by the program – </a:t>
            </a:r>
            <a:r>
              <a:rPr lang="en-US" sz="3200" b="1" u="sng" dirty="0">
                <a:solidFill>
                  <a:srgbClr val="FF0000"/>
                </a:solidFill>
              </a:rPr>
              <a:t>part 8</a:t>
            </a:r>
            <a:endParaRPr lang="he-IL" sz="3200" b="1" u="sng" dirty="0">
              <a:solidFill>
                <a:srgbClr val="FF0000"/>
              </a:solidFill>
            </a:endParaRPr>
          </a:p>
        </p:txBody>
      </p:sp>
      <p:sp>
        <p:nvSpPr>
          <p:cNvPr id="5" name="Slide Number Placeholder 5">
            <a:extLst>
              <a:ext uri="{FF2B5EF4-FFF2-40B4-BE49-F238E27FC236}">
                <a16:creationId xmlns:a16="http://schemas.microsoft.com/office/drawing/2014/main" id="{A8CC78B4-ABF9-5AF9-6CCF-4E7D64228697}"/>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20</a:t>
            </a:fld>
            <a:endParaRPr lang="he-IL" sz="1600" dirty="0"/>
          </a:p>
        </p:txBody>
      </p:sp>
      <p:sp>
        <p:nvSpPr>
          <p:cNvPr id="6" name="Rectangle 5">
            <a:extLst>
              <a:ext uri="{FF2B5EF4-FFF2-40B4-BE49-F238E27FC236}">
                <a16:creationId xmlns:a16="http://schemas.microsoft.com/office/drawing/2014/main" id="{322EBB8B-A8AC-D585-C193-3E53058D55DC}"/>
              </a:ext>
            </a:extLst>
          </p:cNvPr>
          <p:cNvSpPr/>
          <p:nvPr/>
        </p:nvSpPr>
        <p:spPr>
          <a:xfrm>
            <a:off x="1718730" y="635432"/>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A412.bmp</a:t>
            </a:r>
            <a:endParaRPr lang="he-IL" dirty="0"/>
          </a:p>
        </p:txBody>
      </p:sp>
      <p:sp>
        <p:nvSpPr>
          <p:cNvPr id="8" name="Arrow: Right 7">
            <a:extLst>
              <a:ext uri="{FF2B5EF4-FFF2-40B4-BE49-F238E27FC236}">
                <a16:creationId xmlns:a16="http://schemas.microsoft.com/office/drawing/2014/main" id="{760AD7A3-AB04-93C0-A950-EDD1B78F95DE}"/>
              </a:ext>
            </a:extLst>
          </p:cNvPr>
          <p:cNvSpPr/>
          <p:nvPr/>
        </p:nvSpPr>
        <p:spPr>
          <a:xfrm>
            <a:off x="4127877" y="1911461"/>
            <a:ext cx="3549444" cy="6322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Apply 7x7 median filter</a:t>
            </a:r>
            <a:endParaRPr lang="he-IL" b="1" dirty="0">
              <a:solidFill>
                <a:srgbClr val="FFFF00"/>
              </a:solidFill>
            </a:endParaRPr>
          </a:p>
        </p:txBody>
      </p:sp>
      <p:sp>
        <p:nvSpPr>
          <p:cNvPr id="11" name="TextBox 10">
            <a:extLst>
              <a:ext uri="{FF2B5EF4-FFF2-40B4-BE49-F238E27FC236}">
                <a16:creationId xmlns:a16="http://schemas.microsoft.com/office/drawing/2014/main" id="{00E086EB-DA01-4150-B4FB-E8EDE276B15B}"/>
              </a:ext>
            </a:extLst>
          </p:cNvPr>
          <p:cNvSpPr txBox="1"/>
          <p:nvPr/>
        </p:nvSpPr>
        <p:spPr>
          <a:xfrm>
            <a:off x="252919" y="3429000"/>
            <a:ext cx="11688721" cy="2862322"/>
          </a:xfrm>
          <a:prstGeom prst="rect">
            <a:avLst/>
          </a:prstGeom>
        </p:spPr>
        <p:style>
          <a:lnRef idx="0">
            <a:schemeClr val="accent4"/>
          </a:lnRef>
          <a:fillRef idx="3">
            <a:schemeClr val="accent4"/>
          </a:fillRef>
          <a:effectRef idx="3">
            <a:schemeClr val="accent4"/>
          </a:effectRef>
          <a:fontRef idx="minor">
            <a:schemeClr val="lt1"/>
          </a:fontRef>
        </p:style>
        <p:txBody>
          <a:bodyPr wrap="square" rtlCol="1">
            <a:spAutoFit/>
          </a:bodyPr>
          <a:lstStyle/>
          <a:p>
            <a:pPr algn="l" rtl="0"/>
            <a:r>
              <a:rPr lang="en-US" dirty="0"/>
              <a:t>In this image we can see that after implementing a 7X7 median filter on the image we succeeded to clean all white and black points and succeeded to clean all the white lines!</a:t>
            </a:r>
          </a:p>
          <a:p>
            <a:pPr algn="l" rtl="0"/>
            <a:r>
              <a:rPr lang="en-US" dirty="0"/>
              <a:t>This median filter succeeded to filter all the salt &amp; paper noises and the white lines, but the image looks grain and not very realistic (we lost the sharpness of the original image). ( even worse than after applying 5x5 filter)</a:t>
            </a:r>
          </a:p>
          <a:p>
            <a:pPr algn="l" rtl="0"/>
            <a:r>
              <a:rPr lang="en-US" dirty="0"/>
              <a:t> We can also see that the frame around the image is very large in compared to the previous median filters. </a:t>
            </a:r>
          </a:p>
          <a:p>
            <a:pPr algn="l" rtl="0"/>
            <a:endParaRPr lang="en-US" dirty="0"/>
          </a:p>
          <a:p>
            <a:pPr algn="l" rtl="0"/>
            <a:r>
              <a:rPr lang="en-US" dirty="0"/>
              <a:t>Important to know is that in every tryout we did – the 7x7 succeeded to clean all the noise (compared to the 5x5 that sometimes succeed but sometimes fails. The prize of the full cleaning is the deprivation in the quality of the image!</a:t>
            </a:r>
          </a:p>
          <a:p>
            <a:pPr algn="l" rtl="0"/>
            <a:r>
              <a:rPr lang="en-US" dirty="0"/>
              <a:t>Number of white pixels: 0</a:t>
            </a:r>
          </a:p>
          <a:p>
            <a:pPr algn="l" rtl="0"/>
            <a:r>
              <a:rPr lang="en-US" dirty="0"/>
              <a:t>Number of black pixels: 0</a:t>
            </a:r>
          </a:p>
        </p:txBody>
      </p:sp>
      <p:sp>
        <p:nvSpPr>
          <p:cNvPr id="2" name="Rectangle 1">
            <a:extLst>
              <a:ext uri="{FF2B5EF4-FFF2-40B4-BE49-F238E27FC236}">
                <a16:creationId xmlns:a16="http://schemas.microsoft.com/office/drawing/2014/main" id="{2396D846-7ACA-CFCF-6F5D-BEBF7B1F6686}"/>
              </a:ext>
            </a:extLst>
          </p:cNvPr>
          <p:cNvSpPr/>
          <p:nvPr/>
        </p:nvSpPr>
        <p:spPr>
          <a:xfrm>
            <a:off x="8817616" y="591322"/>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A415.bmp</a:t>
            </a:r>
            <a:endParaRPr lang="he-IL" dirty="0"/>
          </a:p>
        </p:txBody>
      </p:sp>
      <p:pic>
        <p:nvPicPr>
          <p:cNvPr id="3" name="Picture 2" descr="Clouds in the sky with clouds&#10;&#10;Description automatically generated">
            <a:extLst>
              <a:ext uri="{FF2B5EF4-FFF2-40B4-BE49-F238E27FC236}">
                <a16:creationId xmlns:a16="http://schemas.microsoft.com/office/drawing/2014/main" id="{C8CC3E54-3188-A5F5-281C-F1C93E887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156" y="1023307"/>
            <a:ext cx="3048000" cy="2286000"/>
          </a:xfrm>
          <a:prstGeom prst="rect">
            <a:avLst/>
          </a:prstGeom>
        </p:spPr>
      </p:pic>
      <p:pic>
        <p:nvPicPr>
          <p:cNvPr id="12" name="Picture 11" descr="A close up of clouds&#10;&#10;Description automatically generated">
            <a:extLst>
              <a:ext uri="{FF2B5EF4-FFF2-40B4-BE49-F238E27FC236}">
                <a16:creationId xmlns:a16="http://schemas.microsoft.com/office/drawing/2014/main" id="{89BC77EB-6AAC-DEA4-2188-D5C5BEDD65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8042" y="1023307"/>
            <a:ext cx="3048000" cy="2286000"/>
          </a:xfrm>
          <a:prstGeom prst="rect">
            <a:avLst/>
          </a:prstGeom>
        </p:spPr>
      </p:pic>
      <p:pic>
        <p:nvPicPr>
          <p:cNvPr id="15" name="Picture 14">
            <a:extLst>
              <a:ext uri="{FF2B5EF4-FFF2-40B4-BE49-F238E27FC236}">
                <a16:creationId xmlns:a16="http://schemas.microsoft.com/office/drawing/2014/main" id="{676AA853-E114-FE9C-E3F5-E7B40B18956E}"/>
              </a:ext>
            </a:extLst>
          </p:cNvPr>
          <p:cNvPicPr>
            <a:picLocks noChangeAspect="1"/>
          </p:cNvPicPr>
          <p:nvPr/>
        </p:nvPicPr>
        <p:blipFill>
          <a:blip r:embed="rId4"/>
          <a:stretch>
            <a:fillRect/>
          </a:stretch>
        </p:blipFill>
        <p:spPr>
          <a:xfrm>
            <a:off x="1373800" y="6411015"/>
            <a:ext cx="9057597" cy="324413"/>
          </a:xfrm>
          <a:prstGeom prst="rect">
            <a:avLst/>
          </a:prstGeom>
        </p:spPr>
      </p:pic>
    </p:spTree>
    <p:extLst>
      <p:ext uri="{BB962C8B-B14F-4D97-AF65-F5344CB8AC3E}">
        <p14:creationId xmlns:p14="http://schemas.microsoft.com/office/powerpoint/2010/main" val="3929520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CC13A6-A92A-D201-15C8-B80582D9F1EF}"/>
              </a:ext>
            </a:extLst>
          </p:cNvPr>
          <p:cNvSpPr txBox="1"/>
          <p:nvPr/>
        </p:nvSpPr>
        <p:spPr>
          <a:xfrm>
            <a:off x="1881200" y="1155667"/>
            <a:ext cx="8144256" cy="3046988"/>
          </a:xfrm>
          <a:prstGeom prst="rect">
            <a:avLst/>
          </a:prstGeom>
        </p:spPr>
        <p:style>
          <a:lnRef idx="0">
            <a:schemeClr val="accent2"/>
          </a:lnRef>
          <a:fillRef idx="3">
            <a:schemeClr val="accent2"/>
          </a:fillRef>
          <a:effectRef idx="3">
            <a:schemeClr val="accent2"/>
          </a:effectRef>
          <a:fontRef idx="minor">
            <a:schemeClr val="lt1"/>
          </a:fontRef>
        </p:style>
        <p:txBody>
          <a:bodyPr wrap="square" rtlCol="1">
            <a:spAutoFit/>
          </a:bodyPr>
          <a:lstStyle/>
          <a:p>
            <a:pPr algn="l" rtl="0"/>
            <a:r>
              <a:rPr lang="en-US" sz="2400" dirty="0"/>
              <a:t>1) We learned the differences between filtering with a small matrix (buffer) and filtering with a larger matrix (buffer).</a:t>
            </a:r>
          </a:p>
          <a:p>
            <a:pPr algn="l" rtl="0"/>
            <a:endParaRPr lang="en-US" sz="2400" dirty="0"/>
          </a:p>
          <a:p>
            <a:pPr algn="l" rtl="0"/>
            <a:r>
              <a:rPr lang="en-US" sz="2400" dirty="0"/>
              <a:t>2) We learned how to implement a median filter with different buffers. </a:t>
            </a:r>
          </a:p>
          <a:p>
            <a:pPr algn="l" rtl="0"/>
            <a:endParaRPr lang="en-US" sz="2400" dirty="0"/>
          </a:p>
          <a:p>
            <a:pPr algn="l" rtl="0"/>
            <a:r>
              <a:rPr lang="en-US" sz="2400" dirty="0"/>
              <a:t>3) We learned when a specific size of a filter is fitting our requests for filtering an image.</a:t>
            </a:r>
          </a:p>
        </p:txBody>
      </p:sp>
      <p:sp>
        <p:nvSpPr>
          <p:cNvPr id="5" name="Title 1">
            <a:extLst>
              <a:ext uri="{FF2B5EF4-FFF2-40B4-BE49-F238E27FC236}">
                <a16:creationId xmlns:a16="http://schemas.microsoft.com/office/drawing/2014/main" id="{BCE692DE-BDA3-9966-5D54-BF60EC8D40EA}"/>
              </a:ext>
            </a:extLst>
          </p:cNvPr>
          <p:cNvSpPr txBox="1">
            <a:spLocks/>
          </p:cNvSpPr>
          <p:nvPr/>
        </p:nvSpPr>
        <p:spPr>
          <a:xfrm>
            <a:off x="3728126" y="-15262"/>
            <a:ext cx="4735748" cy="7048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41.9-what did we learn?</a:t>
            </a:r>
            <a:endParaRPr lang="he-IL" sz="3200" b="1" u="sng" dirty="0">
              <a:solidFill>
                <a:srgbClr val="FF0000"/>
              </a:solidFill>
            </a:endParaRPr>
          </a:p>
        </p:txBody>
      </p:sp>
      <p:sp>
        <p:nvSpPr>
          <p:cNvPr id="6" name="Slide Number Placeholder 5">
            <a:extLst>
              <a:ext uri="{FF2B5EF4-FFF2-40B4-BE49-F238E27FC236}">
                <a16:creationId xmlns:a16="http://schemas.microsoft.com/office/drawing/2014/main" id="{D9E84272-C0A7-F768-7C77-F8CD2DE70903}"/>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21</a:t>
            </a:fld>
            <a:endParaRPr lang="he-IL" sz="1600" dirty="0"/>
          </a:p>
        </p:txBody>
      </p:sp>
    </p:spTree>
    <p:extLst>
      <p:ext uri="{BB962C8B-B14F-4D97-AF65-F5344CB8AC3E}">
        <p14:creationId xmlns:p14="http://schemas.microsoft.com/office/powerpoint/2010/main" val="209903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9BDCA49-133A-683D-0919-2FA266ADE2CF}"/>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3</a:t>
            </a:fld>
            <a:endParaRPr lang="he-IL" sz="1600" dirty="0"/>
          </a:p>
        </p:txBody>
      </p:sp>
      <p:sp>
        <p:nvSpPr>
          <p:cNvPr id="2" name="Title 1">
            <a:extLst>
              <a:ext uri="{FF2B5EF4-FFF2-40B4-BE49-F238E27FC236}">
                <a16:creationId xmlns:a16="http://schemas.microsoft.com/office/drawing/2014/main" id="{B7CF5980-A9D4-65CB-E9A0-233295BA2A1A}"/>
              </a:ext>
            </a:extLst>
          </p:cNvPr>
          <p:cNvSpPr>
            <a:spLocks noGrp="1"/>
          </p:cNvSpPr>
          <p:nvPr>
            <p:ph type="ctrTitle"/>
          </p:nvPr>
        </p:nvSpPr>
        <p:spPr>
          <a:xfrm>
            <a:off x="998707" y="0"/>
            <a:ext cx="10194586" cy="596739"/>
          </a:xfrm>
        </p:spPr>
        <p:txBody>
          <a:bodyPr>
            <a:normAutofit fontScale="90000"/>
          </a:bodyPr>
          <a:lstStyle/>
          <a:p>
            <a:pPr rtl="0"/>
            <a:r>
              <a:rPr lang="en-US" sz="3200" b="1" u="sng" dirty="0">
                <a:solidFill>
                  <a:srgbClr val="0070C0"/>
                </a:solidFill>
              </a:rPr>
              <a:t>41.1 - first important function –”Contrast_Brightness_change”</a:t>
            </a:r>
            <a:endParaRPr lang="he-IL" sz="3200" b="1" u="sng" dirty="0">
              <a:solidFill>
                <a:srgbClr val="0070C0"/>
              </a:solidFill>
            </a:endParaRPr>
          </a:p>
        </p:txBody>
      </p:sp>
      <p:pic>
        <p:nvPicPr>
          <p:cNvPr id="6" name="Picture 5">
            <a:extLst>
              <a:ext uri="{FF2B5EF4-FFF2-40B4-BE49-F238E27FC236}">
                <a16:creationId xmlns:a16="http://schemas.microsoft.com/office/drawing/2014/main" id="{31EC85CF-DD01-E6F8-F144-63A3D95BB4E9}"/>
              </a:ext>
            </a:extLst>
          </p:cNvPr>
          <p:cNvPicPr>
            <a:picLocks noChangeAspect="1"/>
          </p:cNvPicPr>
          <p:nvPr/>
        </p:nvPicPr>
        <p:blipFill>
          <a:blip r:embed="rId2"/>
          <a:stretch>
            <a:fillRect/>
          </a:stretch>
        </p:blipFill>
        <p:spPr>
          <a:xfrm>
            <a:off x="350196" y="944276"/>
            <a:ext cx="8392349" cy="1182397"/>
          </a:xfrm>
          <a:prstGeom prst="rect">
            <a:avLst/>
          </a:prstGeom>
        </p:spPr>
      </p:pic>
      <p:sp>
        <p:nvSpPr>
          <p:cNvPr id="9" name="TextBox 8">
            <a:extLst>
              <a:ext uri="{FF2B5EF4-FFF2-40B4-BE49-F238E27FC236}">
                <a16:creationId xmlns:a16="http://schemas.microsoft.com/office/drawing/2014/main" id="{5DC60758-13AD-34AF-5238-8CD4D0E35E93}"/>
              </a:ext>
            </a:extLst>
          </p:cNvPr>
          <p:cNvSpPr txBox="1"/>
          <p:nvPr/>
        </p:nvSpPr>
        <p:spPr>
          <a:xfrm>
            <a:off x="8998085" y="781369"/>
            <a:ext cx="3095828" cy="147483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obtaining a pointer to the first element of the image array. This pointer (ptrToPixels) will be used to iterate through all the pixels in the image.</a:t>
            </a:r>
            <a:endParaRPr lang="he-IL" dirty="0"/>
          </a:p>
        </p:txBody>
      </p:sp>
      <p:sp>
        <p:nvSpPr>
          <p:cNvPr id="16" name="Arrow: Right 15">
            <a:extLst>
              <a:ext uri="{FF2B5EF4-FFF2-40B4-BE49-F238E27FC236}">
                <a16:creationId xmlns:a16="http://schemas.microsoft.com/office/drawing/2014/main" id="{E828E548-441D-F53B-739B-08B1E706E264}"/>
              </a:ext>
            </a:extLst>
          </p:cNvPr>
          <p:cNvSpPr/>
          <p:nvPr/>
        </p:nvSpPr>
        <p:spPr>
          <a:xfrm>
            <a:off x="4599873" y="1303506"/>
            <a:ext cx="4398212" cy="231968"/>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18" name="TextBox 17">
            <a:extLst>
              <a:ext uri="{FF2B5EF4-FFF2-40B4-BE49-F238E27FC236}">
                <a16:creationId xmlns:a16="http://schemas.microsoft.com/office/drawing/2014/main" id="{3ED4F7F1-9B48-E214-69A2-3A094E40BC5A}"/>
              </a:ext>
            </a:extLst>
          </p:cNvPr>
          <p:cNvSpPr txBox="1"/>
          <p:nvPr/>
        </p:nvSpPr>
        <p:spPr>
          <a:xfrm>
            <a:off x="8296275" y="2474210"/>
            <a:ext cx="3797637" cy="2031325"/>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for loop that runs through all the pixels in the image for covering every pixel in the 2D image array.</a:t>
            </a:r>
          </a:p>
          <a:p>
            <a:endParaRPr lang="en-US" dirty="0"/>
          </a:p>
          <a:p>
            <a:r>
              <a:rPr lang="en-US" dirty="0"/>
              <a:t>In addition : The pointer </a:t>
            </a:r>
            <a:r>
              <a:rPr lang="en-US" dirty="0">
                <a:solidFill>
                  <a:srgbClr val="FFFF00"/>
                </a:solidFill>
              </a:rPr>
              <a:t>ptrToPixels</a:t>
            </a:r>
            <a:r>
              <a:rPr lang="en-US" dirty="0"/>
              <a:t> is incremented to point to the next pixel in the image. </a:t>
            </a:r>
            <a:endParaRPr lang="he-IL" dirty="0"/>
          </a:p>
        </p:txBody>
      </p:sp>
      <p:cxnSp>
        <p:nvCxnSpPr>
          <p:cNvPr id="20" name="Straight Arrow Connector 19">
            <a:extLst>
              <a:ext uri="{FF2B5EF4-FFF2-40B4-BE49-F238E27FC236}">
                <a16:creationId xmlns:a16="http://schemas.microsoft.com/office/drawing/2014/main" id="{752E9DB0-8907-7C8D-3200-BA75E51F2F7E}"/>
              </a:ext>
            </a:extLst>
          </p:cNvPr>
          <p:cNvCxnSpPr/>
          <p:nvPr/>
        </p:nvCxnSpPr>
        <p:spPr>
          <a:xfrm>
            <a:off x="8591550" y="1762125"/>
            <a:ext cx="219075" cy="712085"/>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sp>
        <p:nvSpPr>
          <p:cNvPr id="22" name="TextBox 21">
            <a:extLst>
              <a:ext uri="{FF2B5EF4-FFF2-40B4-BE49-F238E27FC236}">
                <a16:creationId xmlns:a16="http://schemas.microsoft.com/office/drawing/2014/main" id="{3E6062E8-855F-8D61-B546-4A4AEBAC31AA}"/>
              </a:ext>
            </a:extLst>
          </p:cNvPr>
          <p:cNvSpPr txBox="1"/>
          <p:nvPr/>
        </p:nvSpPr>
        <p:spPr>
          <a:xfrm>
            <a:off x="4167187" y="3008593"/>
            <a:ext cx="3857625"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Inside the loop, each pixel value is adjusted by applying the contrast and brightness transformation: *ptrToPixels = c * (*ptrToPixels) + b.</a:t>
            </a:r>
            <a:endParaRPr lang="he-IL" dirty="0"/>
          </a:p>
        </p:txBody>
      </p:sp>
      <p:cxnSp>
        <p:nvCxnSpPr>
          <p:cNvPr id="23" name="Straight Arrow Connector 22">
            <a:extLst>
              <a:ext uri="{FF2B5EF4-FFF2-40B4-BE49-F238E27FC236}">
                <a16:creationId xmlns:a16="http://schemas.microsoft.com/office/drawing/2014/main" id="{127B5CEB-1D28-6E16-10A0-640864F39DD0}"/>
              </a:ext>
            </a:extLst>
          </p:cNvPr>
          <p:cNvCxnSpPr>
            <a:cxnSpLocks/>
          </p:cNvCxnSpPr>
          <p:nvPr/>
        </p:nvCxnSpPr>
        <p:spPr>
          <a:xfrm>
            <a:off x="4948218" y="1970000"/>
            <a:ext cx="219075" cy="1038593"/>
          </a:xfrm>
          <a:prstGeom prst="straightConnector1">
            <a:avLst/>
          </a:prstGeom>
          <a:ln w="76200">
            <a:solidFill>
              <a:srgbClr val="00B0F0"/>
            </a:solidFill>
            <a:tailEnd type="triangle"/>
          </a:ln>
        </p:spPr>
        <p:style>
          <a:lnRef idx="3">
            <a:schemeClr val="accent5"/>
          </a:lnRef>
          <a:fillRef idx="0">
            <a:schemeClr val="accent5"/>
          </a:fillRef>
          <a:effectRef idx="2">
            <a:schemeClr val="accent5"/>
          </a:effectRef>
          <a:fontRef idx="minor">
            <a:schemeClr val="tx1"/>
          </a:fontRef>
        </p:style>
      </p:cxnSp>
      <p:sp>
        <p:nvSpPr>
          <p:cNvPr id="26" name="TextBox 25">
            <a:extLst>
              <a:ext uri="{FF2B5EF4-FFF2-40B4-BE49-F238E27FC236}">
                <a16:creationId xmlns:a16="http://schemas.microsoft.com/office/drawing/2014/main" id="{4E3BB7B7-879D-0BDB-76EE-B73FC1F472EE}"/>
              </a:ext>
            </a:extLst>
          </p:cNvPr>
          <p:cNvSpPr txBox="1"/>
          <p:nvPr/>
        </p:nvSpPr>
        <p:spPr>
          <a:xfrm>
            <a:off x="350196" y="4631164"/>
            <a:ext cx="6745118"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note 1:  </a:t>
            </a:r>
            <a:r>
              <a:rPr lang="en-US" b="1" dirty="0"/>
              <a:t>c</a:t>
            </a:r>
            <a:r>
              <a:rPr lang="en-US" dirty="0"/>
              <a:t> is a float representing the contrast adjustment factor. A value greater than 1 increases contrast, while a value between 0 and 1 decreases contrast.</a:t>
            </a:r>
            <a:endParaRPr lang="he-IL" dirty="0"/>
          </a:p>
        </p:txBody>
      </p:sp>
      <p:sp>
        <p:nvSpPr>
          <p:cNvPr id="28" name="TextBox 27">
            <a:extLst>
              <a:ext uri="{FF2B5EF4-FFF2-40B4-BE49-F238E27FC236}">
                <a16:creationId xmlns:a16="http://schemas.microsoft.com/office/drawing/2014/main" id="{2BB228F8-2062-50C5-7775-993E970EFDFE}"/>
              </a:ext>
            </a:extLst>
          </p:cNvPr>
          <p:cNvSpPr txBox="1"/>
          <p:nvPr/>
        </p:nvSpPr>
        <p:spPr>
          <a:xfrm>
            <a:off x="326382" y="5752107"/>
            <a:ext cx="6768931"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note 2 : </a:t>
            </a:r>
            <a:r>
              <a:rPr lang="en-US" b="1" dirty="0"/>
              <a:t>b</a:t>
            </a:r>
            <a:r>
              <a:rPr lang="en-US" dirty="0"/>
              <a:t> is a float representing the brightness adjustment factor. Adding a positive value increases brightness, while adding a negative value decreases brightness.</a:t>
            </a:r>
            <a:endParaRPr lang="he-IL" dirty="0"/>
          </a:p>
        </p:txBody>
      </p:sp>
    </p:spTree>
    <p:extLst>
      <p:ext uri="{BB962C8B-B14F-4D97-AF65-F5344CB8AC3E}">
        <p14:creationId xmlns:p14="http://schemas.microsoft.com/office/powerpoint/2010/main" val="1193540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F7923B-50B5-720A-E5F3-253C134E1725}"/>
              </a:ext>
            </a:extLst>
          </p:cNvPr>
          <p:cNvSpPr txBox="1">
            <a:spLocks/>
          </p:cNvSpPr>
          <p:nvPr/>
        </p:nvSpPr>
        <p:spPr>
          <a:xfrm>
            <a:off x="1111683" y="0"/>
            <a:ext cx="10194586" cy="596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41.2 - second important function –” add_dots_to_pic”</a:t>
            </a:r>
            <a:endParaRPr lang="he-IL" sz="3200" b="1" u="sng" dirty="0">
              <a:solidFill>
                <a:srgbClr val="0070C0"/>
              </a:solidFill>
            </a:endParaRPr>
          </a:p>
        </p:txBody>
      </p:sp>
      <p:sp>
        <p:nvSpPr>
          <p:cNvPr id="5" name="Slide Number Placeholder 5">
            <a:extLst>
              <a:ext uri="{FF2B5EF4-FFF2-40B4-BE49-F238E27FC236}">
                <a16:creationId xmlns:a16="http://schemas.microsoft.com/office/drawing/2014/main" id="{73C24FA6-3647-F9C6-7D83-549CD89A2A7B}"/>
              </a:ext>
            </a:extLst>
          </p:cNvPr>
          <p:cNvSpPr>
            <a:spLocks noGrp="1"/>
          </p:cNvSpPr>
          <p:nvPr>
            <p:ph type="sldNum" sz="quarter" idx="12"/>
          </p:nvPr>
        </p:nvSpPr>
        <p:spPr>
          <a:xfrm>
            <a:off x="11879094" y="-15262"/>
            <a:ext cx="312906" cy="365125"/>
          </a:xfrm>
        </p:spPr>
        <p:txBody>
          <a:bodyPr/>
          <a:lstStyle/>
          <a:p>
            <a:fld id="{1E5BF412-EFCF-4C51-A2DF-B419076696E3}" type="slidenum">
              <a:rPr lang="he-IL" sz="1600" smtClean="0"/>
              <a:t>4</a:t>
            </a:fld>
            <a:endParaRPr lang="he-IL" sz="1600" dirty="0"/>
          </a:p>
        </p:txBody>
      </p:sp>
      <p:pic>
        <p:nvPicPr>
          <p:cNvPr id="7" name="Picture 6">
            <a:extLst>
              <a:ext uri="{FF2B5EF4-FFF2-40B4-BE49-F238E27FC236}">
                <a16:creationId xmlns:a16="http://schemas.microsoft.com/office/drawing/2014/main" id="{409A7EAE-7F8E-7546-17D3-01894E4BE7CC}"/>
              </a:ext>
            </a:extLst>
          </p:cNvPr>
          <p:cNvPicPr>
            <a:picLocks noChangeAspect="1"/>
          </p:cNvPicPr>
          <p:nvPr/>
        </p:nvPicPr>
        <p:blipFill>
          <a:blip r:embed="rId2"/>
          <a:stretch>
            <a:fillRect/>
          </a:stretch>
        </p:blipFill>
        <p:spPr>
          <a:xfrm>
            <a:off x="0" y="841709"/>
            <a:ext cx="9220200" cy="1983589"/>
          </a:xfrm>
          <a:prstGeom prst="rect">
            <a:avLst/>
          </a:prstGeom>
        </p:spPr>
      </p:pic>
      <p:sp>
        <p:nvSpPr>
          <p:cNvPr id="8" name="TextBox 7">
            <a:extLst>
              <a:ext uri="{FF2B5EF4-FFF2-40B4-BE49-F238E27FC236}">
                <a16:creationId xmlns:a16="http://schemas.microsoft.com/office/drawing/2014/main" id="{04E51195-8CCC-062C-6D4F-493BA11CBCA7}"/>
              </a:ext>
            </a:extLst>
          </p:cNvPr>
          <p:cNvSpPr txBox="1"/>
          <p:nvPr/>
        </p:nvSpPr>
        <p:spPr>
          <a:xfrm>
            <a:off x="9220200" y="596739"/>
            <a:ext cx="2971800" cy="175432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obtaining a pointer to the first element of the image array. This pointer (ptrToPixels) will be used to iterate through all the pixels in the image.</a:t>
            </a:r>
            <a:endParaRPr lang="he-IL" dirty="0"/>
          </a:p>
        </p:txBody>
      </p:sp>
      <p:sp>
        <p:nvSpPr>
          <p:cNvPr id="11" name="TextBox 10">
            <a:extLst>
              <a:ext uri="{FF2B5EF4-FFF2-40B4-BE49-F238E27FC236}">
                <a16:creationId xmlns:a16="http://schemas.microsoft.com/office/drawing/2014/main" id="{19191BB0-61A6-FAF9-FB3E-EE0398CD3476}"/>
              </a:ext>
            </a:extLst>
          </p:cNvPr>
          <p:cNvSpPr txBox="1"/>
          <p:nvPr/>
        </p:nvSpPr>
        <p:spPr>
          <a:xfrm>
            <a:off x="8459618" y="2344478"/>
            <a:ext cx="3732382"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A for loop runs </a:t>
            </a:r>
            <a:r>
              <a:rPr lang="en-US" dirty="0" err="1"/>
              <a:t>num_of_dots</a:t>
            </a:r>
            <a:r>
              <a:rPr lang="en-US" dirty="0"/>
              <a:t> times, adding one dot per iteration.</a:t>
            </a:r>
            <a:endParaRPr lang="he-IL" dirty="0"/>
          </a:p>
        </p:txBody>
      </p:sp>
      <p:sp>
        <p:nvSpPr>
          <p:cNvPr id="12" name="Arrow: Right 11">
            <a:extLst>
              <a:ext uri="{FF2B5EF4-FFF2-40B4-BE49-F238E27FC236}">
                <a16:creationId xmlns:a16="http://schemas.microsoft.com/office/drawing/2014/main" id="{CBC42F2F-EB7A-DACD-309D-CD93285C775E}"/>
              </a:ext>
            </a:extLst>
          </p:cNvPr>
          <p:cNvSpPr/>
          <p:nvPr/>
        </p:nvSpPr>
        <p:spPr>
          <a:xfrm>
            <a:off x="4733925" y="1228725"/>
            <a:ext cx="4486275" cy="285750"/>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14" name="Arrow: Bent 13">
            <a:extLst>
              <a:ext uri="{FF2B5EF4-FFF2-40B4-BE49-F238E27FC236}">
                <a16:creationId xmlns:a16="http://schemas.microsoft.com/office/drawing/2014/main" id="{97D3E774-96E2-3231-932C-F8159DD3EEB7}"/>
              </a:ext>
            </a:extLst>
          </p:cNvPr>
          <p:cNvSpPr/>
          <p:nvPr/>
        </p:nvSpPr>
        <p:spPr>
          <a:xfrm rot="5400000">
            <a:off x="6544327" y="-324804"/>
            <a:ext cx="865465" cy="4486273"/>
          </a:xfrm>
          <a:prstGeom prst="bentArrow">
            <a:avLst/>
          </a:prstGeom>
        </p:spPr>
        <p:style>
          <a:lnRef idx="0">
            <a:schemeClr val="accent3"/>
          </a:lnRef>
          <a:fillRef idx="3">
            <a:schemeClr val="accent3"/>
          </a:fillRef>
          <a:effectRef idx="3">
            <a:schemeClr val="accent3"/>
          </a:effectRef>
          <a:fontRef idx="minor">
            <a:schemeClr val="lt1"/>
          </a:fontRef>
        </p:style>
        <p:txBody>
          <a:bodyPr rtlCol="1" anchor="ctr"/>
          <a:lstStyle/>
          <a:p>
            <a:pPr algn="ctr"/>
            <a:endParaRPr lang="he-IL">
              <a:solidFill>
                <a:schemeClr val="tx1"/>
              </a:solidFill>
            </a:endParaRPr>
          </a:p>
        </p:txBody>
      </p:sp>
      <p:sp>
        <p:nvSpPr>
          <p:cNvPr id="16" name="TextBox 15">
            <a:extLst>
              <a:ext uri="{FF2B5EF4-FFF2-40B4-BE49-F238E27FC236}">
                <a16:creationId xmlns:a16="http://schemas.microsoft.com/office/drawing/2014/main" id="{3B5B9F38-5207-EF13-09D7-B3B1A04FC228}"/>
              </a:ext>
            </a:extLst>
          </p:cNvPr>
          <p:cNvSpPr txBox="1"/>
          <p:nvPr/>
        </p:nvSpPr>
        <p:spPr>
          <a:xfrm>
            <a:off x="6096000" y="3128528"/>
            <a:ext cx="6134100" cy="1477328"/>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Inside the loop, the function calls the function </a:t>
            </a:r>
            <a:r>
              <a:rPr lang="en-US" b="1" dirty="0"/>
              <a:t>uniform_distribution </a:t>
            </a:r>
            <a:r>
              <a:rPr lang="en-US" dirty="0"/>
              <a:t>to generate a random position within the bounds of the image. This ensures that the dots are placed at random locations. (see explanation below regarding </a:t>
            </a:r>
            <a:r>
              <a:rPr lang="en-US" b="1" dirty="0"/>
              <a:t>uniform_distribution </a:t>
            </a:r>
            <a:r>
              <a:rPr lang="en-US" dirty="0"/>
              <a:t>function</a:t>
            </a:r>
            <a:r>
              <a:rPr lang="en-US" b="1" dirty="0"/>
              <a:t>)</a:t>
            </a:r>
            <a:endParaRPr lang="he-IL" dirty="0"/>
          </a:p>
        </p:txBody>
      </p:sp>
      <p:sp>
        <p:nvSpPr>
          <p:cNvPr id="17" name="Arrow: Right 16">
            <a:extLst>
              <a:ext uri="{FF2B5EF4-FFF2-40B4-BE49-F238E27FC236}">
                <a16:creationId xmlns:a16="http://schemas.microsoft.com/office/drawing/2014/main" id="{EC7E496C-3CB4-0575-DE6A-D6069F294B3C}"/>
              </a:ext>
            </a:extLst>
          </p:cNvPr>
          <p:cNvSpPr/>
          <p:nvPr/>
        </p:nvSpPr>
        <p:spPr>
          <a:xfrm rot="2761754">
            <a:off x="4841294" y="2447885"/>
            <a:ext cx="1410315" cy="480590"/>
          </a:xfrm>
          <a:prstGeom prst="rightArrow">
            <a:avLst/>
          </a:prstGeom>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
        <p:nvSpPr>
          <p:cNvPr id="19" name="TextBox 18">
            <a:extLst>
              <a:ext uri="{FF2B5EF4-FFF2-40B4-BE49-F238E27FC236}">
                <a16:creationId xmlns:a16="http://schemas.microsoft.com/office/drawing/2014/main" id="{B1371DC4-9C1D-2803-81FC-94B4E40A6C30}"/>
              </a:ext>
            </a:extLst>
          </p:cNvPr>
          <p:cNvSpPr txBox="1"/>
          <p:nvPr/>
        </p:nvSpPr>
        <p:spPr>
          <a:xfrm>
            <a:off x="26714" y="3123221"/>
            <a:ext cx="5519737" cy="1477328"/>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The function then sets the pixel at the random position to the specified color. It calculates the address of the random pixel by adding pix_place (the random position) to the base pointer (ptrToPixels) and then computes this pointer to set the pixel value.</a:t>
            </a:r>
            <a:endParaRPr lang="he-IL" dirty="0"/>
          </a:p>
        </p:txBody>
      </p:sp>
      <p:sp>
        <p:nvSpPr>
          <p:cNvPr id="20" name="Arrow: Right 19">
            <a:extLst>
              <a:ext uri="{FF2B5EF4-FFF2-40B4-BE49-F238E27FC236}">
                <a16:creationId xmlns:a16="http://schemas.microsoft.com/office/drawing/2014/main" id="{89A34036-3EE1-3057-074B-2C2911C8A381}"/>
              </a:ext>
            </a:extLst>
          </p:cNvPr>
          <p:cNvSpPr/>
          <p:nvPr/>
        </p:nvSpPr>
        <p:spPr>
          <a:xfrm rot="5400000">
            <a:off x="3729827" y="2518670"/>
            <a:ext cx="728512" cy="480590"/>
          </a:xfrm>
          <a:prstGeom prst="rightArrow">
            <a:avLst/>
          </a:prstGeom>
        </p:spPr>
        <p:style>
          <a:lnRef idx="0">
            <a:schemeClr val="accent1"/>
          </a:lnRef>
          <a:fillRef idx="3">
            <a:schemeClr val="accent1"/>
          </a:fillRef>
          <a:effectRef idx="3">
            <a:schemeClr val="accent1"/>
          </a:effectRef>
          <a:fontRef idx="minor">
            <a:schemeClr val="lt1"/>
          </a:fontRef>
        </p:style>
        <p:txBody>
          <a:bodyPr rtlCol="1" anchor="ctr"/>
          <a:lstStyle/>
          <a:p>
            <a:pPr algn="ctr"/>
            <a:endParaRPr lang="he-IL"/>
          </a:p>
        </p:txBody>
      </p:sp>
      <p:pic>
        <p:nvPicPr>
          <p:cNvPr id="22" name="Picture 21">
            <a:extLst>
              <a:ext uri="{FF2B5EF4-FFF2-40B4-BE49-F238E27FC236}">
                <a16:creationId xmlns:a16="http://schemas.microsoft.com/office/drawing/2014/main" id="{7424ABA7-ECBE-05E7-D0AD-C5BFA2BA97A8}"/>
              </a:ext>
            </a:extLst>
          </p:cNvPr>
          <p:cNvPicPr>
            <a:picLocks noChangeAspect="1"/>
          </p:cNvPicPr>
          <p:nvPr/>
        </p:nvPicPr>
        <p:blipFill>
          <a:blip r:embed="rId3"/>
          <a:stretch>
            <a:fillRect/>
          </a:stretch>
        </p:blipFill>
        <p:spPr>
          <a:xfrm>
            <a:off x="0" y="5129730"/>
            <a:ext cx="6096000" cy="1259905"/>
          </a:xfrm>
          <a:prstGeom prst="rect">
            <a:avLst/>
          </a:prstGeom>
        </p:spPr>
      </p:pic>
      <p:sp>
        <p:nvSpPr>
          <p:cNvPr id="24" name="TextBox 23">
            <a:extLst>
              <a:ext uri="{FF2B5EF4-FFF2-40B4-BE49-F238E27FC236}">
                <a16:creationId xmlns:a16="http://schemas.microsoft.com/office/drawing/2014/main" id="{437F3342-D799-B0AC-DEEC-8B3B75BACBDB}"/>
              </a:ext>
            </a:extLst>
          </p:cNvPr>
          <p:cNvSpPr txBox="1"/>
          <p:nvPr/>
        </p:nvSpPr>
        <p:spPr>
          <a:xfrm>
            <a:off x="6800849" y="4865299"/>
            <a:ext cx="5391151" cy="1477328"/>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The uniform_distribution function generates a random integer within a specified range, which is used to determine the random positions for the dots.</a:t>
            </a:r>
          </a:p>
          <a:p>
            <a:r>
              <a:rPr lang="en-US" b="1" dirty="0"/>
              <a:t>The function ensures that the dots are placed at random locations within the image.</a:t>
            </a:r>
            <a:endParaRPr lang="he-IL" b="1" dirty="0"/>
          </a:p>
        </p:txBody>
      </p:sp>
      <p:sp>
        <p:nvSpPr>
          <p:cNvPr id="26" name="Arrow: Left-Right 25">
            <a:extLst>
              <a:ext uri="{FF2B5EF4-FFF2-40B4-BE49-F238E27FC236}">
                <a16:creationId xmlns:a16="http://schemas.microsoft.com/office/drawing/2014/main" id="{9833FEC8-57B5-2A96-1E36-9CF4D4647449}"/>
              </a:ext>
            </a:extLst>
          </p:cNvPr>
          <p:cNvSpPr/>
          <p:nvPr/>
        </p:nvSpPr>
        <p:spPr>
          <a:xfrm>
            <a:off x="5753100" y="5504388"/>
            <a:ext cx="1047749" cy="511903"/>
          </a:xfrm>
          <a:prstGeom prst="leftRight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pic>
        <p:nvPicPr>
          <p:cNvPr id="28" name="Picture 27">
            <a:extLst>
              <a:ext uri="{FF2B5EF4-FFF2-40B4-BE49-F238E27FC236}">
                <a16:creationId xmlns:a16="http://schemas.microsoft.com/office/drawing/2014/main" id="{EAA351F7-B83B-A6C2-F283-B85014EAFE4E}"/>
              </a:ext>
            </a:extLst>
          </p:cNvPr>
          <p:cNvPicPr>
            <a:picLocks noChangeAspect="1"/>
          </p:cNvPicPr>
          <p:nvPr/>
        </p:nvPicPr>
        <p:blipFill>
          <a:blip r:embed="rId4"/>
          <a:stretch>
            <a:fillRect/>
          </a:stretch>
        </p:blipFill>
        <p:spPr>
          <a:xfrm>
            <a:off x="0" y="6461290"/>
            <a:ext cx="2898089" cy="329087"/>
          </a:xfrm>
          <a:prstGeom prst="rect">
            <a:avLst/>
          </a:prstGeom>
        </p:spPr>
      </p:pic>
      <p:sp>
        <p:nvSpPr>
          <p:cNvPr id="29" name="Arrow: Left-Right 28">
            <a:extLst>
              <a:ext uri="{FF2B5EF4-FFF2-40B4-BE49-F238E27FC236}">
                <a16:creationId xmlns:a16="http://schemas.microsoft.com/office/drawing/2014/main" id="{5B9323F1-5616-36D3-7093-90D0A91E6E06}"/>
              </a:ext>
            </a:extLst>
          </p:cNvPr>
          <p:cNvSpPr/>
          <p:nvPr/>
        </p:nvSpPr>
        <p:spPr>
          <a:xfrm>
            <a:off x="2898089" y="6478195"/>
            <a:ext cx="1552575" cy="295275"/>
          </a:xfrm>
          <a:prstGeom prst="lef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Rectangle 31">
            <a:extLst>
              <a:ext uri="{FF2B5EF4-FFF2-40B4-BE49-F238E27FC236}">
                <a16:creationId xmlns:a16="http://schemas.microsoft.com/office/drawing/2014/main" id="{C9A0311B-E049-335A-64C6-7FAB6CA5B470}"/>
              </a:ext>
            </a:extLst>
          </p:cNvPr>
          <p:cNvSpPr/>
          <p:nvPr/>
        </p:nvSpPr>
        <p:spPr>
          <a:xfrm>
            <a:off x="4610100" y="6461290"/>
            <a:ext cx="7143247" cy="362898"/>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Another important addition – set in the main – will be explained later</a:t>
            </a:r>
            <a:endParaRPr lang="he-IL" dirty="0"/>
          </a:p>
        </p:txBody>
      </p:sp>
      <p:cxnSp>
        <p:nvCxnSpPr>
          <p:cNvPr id="34" name="Straight Connector 33">
            <a:extLst>
              <a:ext uri="{FF2B5EF4-FFF2-40B4-BE49-F238E27FC236}">
                <a16:creationId xmlns:a16="http://schemas.microsoft.com/office/drawing/2014/main" id="{C9770710-B191-33E4-EB9E-B90D162AF3EE}"/>
              </a:ext>
            </a:extLst>
          </p:cNvPr>
          <p:cNvCxnSpPr>
            <a:cxnSpLocks/>
          </p:cNvCxnSpPr>
          <p:nvPr/>
        </p:nvCxnSpPr>
        <p:spPr>
          <a:xfrm>
            <a:off x="0" y="4743450"/>
            <a:ext cx="12192000" cy="0"/>
          </a:xfrm>
          <a:prstGeom prst="line">
            <a:avLst/>
          </a:prstGeom>
          <a:ln w="57150">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1572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DF0EE947-D4E8-04D1-CA6D-DA86EDB63F2C}"/>
              </a:ext>
            </a:extLst>
          </p:cNvPr>
          <p:cNvPicPr>
            <a:picLocks noChangeAspect="1"/>
          </p:cNvPicPr>
          <p:nvPr/>
        </p:nvPicPr>
        <p:blipFill>
          <a:blip r:embed="rId2"/>
          <a:stretch>
            <a:fillRect/>
          </a:stretch>
        </p:blipFill>
        <p:spPr>
          <a:xfrm>
            <a:off x="17735" y="537790"/>
            <a:ext cx="10812395" cy="5951467"/>
          </a:xfrm>
          <a:prstGeom prst="rect">
            <a:avLst/>
          </a:prstGeom>
        </p:spPr>
      </p:pic>
      <p:sp>
        <p:nvSpPr>
          <p:cNvPr id="4" name="Title 1">
            <a:extLst>
              <a:ext uri="{FF2B5EF4-FFF2-40B4-BE49-F238E27FC236}">
                <a16:creationId xmlns:a16="http://schemas.microsoft.com/office/drawing/2014/main" id="{FE373624-5F11-6042-FEF2-60B5FAA9D6B4}"/>
              </a:ext>
            </a:extLst>
          </p:cNvPr>
          <p:cNvSpPr txBox="1">
            <a:spLocks/>
          </p:cNvSpPr>
          <p:nvPr/>
        </p:nvSpPr>
        <p:spPr>
          <a:xfrm>
            <a:off x="998707" y="0"/>
            <a:ext cx="10194586" cy="5967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41.3 - third important function –” Add_Random_white_Lines”</a:t>
            </a:r>
            <a:endParaRPr lang="he-IL" sz="3200" b="1" u="sng" dirty="0">
              <a:solidFill>
                <a:srgbClr val="0070C0"/>
              </a:solidFill>
            </a:endParaRPr>
          </a:p>
        </p:txBody>
      </p:sp>
      <p:sp>
        <p:nvSpPr>
          <p:cNvPr id="5" name="Slide Number Placeholder 5">
            <a:extLst>
              <a:ext uri="{FF2B5EF4-FFF2-40B4-BE49-F238E27FC236}">
                <a16:creationId xmlns:a16="http://schemas.microsoft.com/office/drawing/2014/main" id="{454224A5-4DEE-7094-ACD8-3EB2EEEBC6B6}"/>
              </a:ext>
            </a:extLst>
          </p:cNvPr>
          <p:cNvSpPr>
            <a:spLocks noGrp="1"/>
          </p:cNvSpPr>
          <p:nvPr>
            <p:ph type="sldNum" sz="quarter" idx="12"/>
          </p:nvPr>
        </p:nvSpPr>
        <p:spPr>
          <a:xfrm>
            <a:off x="11879094" y="-15262"/>
            <a:ext cx="312906" cy="365125"/>
          </a:xfrm>
        </p:spPr>
        <p:txBody>
          <a:bodyPr/>
          <a:lstStyle/>
          <a:p>
            <a:fld id="{1E5BF412-EFCF-4C51-A2DF-B419076696E3}" type="slidenum">
              <a:rPr lang="he-IL" sz="1600" smtClean="0"/>
              <a:t>5</a:t>
            </a:fld>
            <a:endParaRPr lang="he-IL" sz="1600" dirty="0"/>
          </a:p>
        </p:txBody>
      </p:sp>
      <p:sp>
        <p:nvSpPr>
          <p:cNvPr id="9" name="TextBox 8">
            <a:extLst>
              <a:ext uri="{FF2B5EF4-FFF2-40B4-BE49-F238E27FC236}">
                <a16:creationId xmlns:a16="http://schemas.microsoft.com/office/drawing/2014/main" id="{B4733013-26A4-83DB-48BF-1C751727AF94}"/>
              </a:ext>
            </a:extLst>
          </p:cNvPr>
          <p:cNvSpPr txBox="1"/>
          <p:nvPr/>
        </p:nvSpPr>
        <p:spPr>
          <a:xfrm>
            <a:off x="8003736" y="938552"/>
            <a:ext cx="4188264"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A for loop runs </a:t>
            </a:r>
            <a:r>
              <a:rPr lang="en-US" dirty="0" err="1"/>
              <a:t>number_Of_Lines</a:t>
            </a:r>
            <a:r>
              <a:rPr lang="en-US" dirty="0"/>
              <a:t> times, adding one vertical line per iteration.</a:t>
            </a:r>
            <a:endParaRPr lang="he-IL" dirty="0"/>
          </a:p>
        </p:txBody>
      </p:sp>
      <p:sp>
        <p:nvSpPr>
          <p:cNvPr id="10" name="Arrow: Right 9">
            <a:extLst>
              <a:ext uri="{FF2B5EF4-FFF2-40B4-BE49-F238E27FC236}">
                <a16:creationId xmlns:a16="http://schemas.microsoft.com/office/drawing/2014/main" id="{E01E6B86-40FC-9803-A6B3-56D7A8508E36}"/>
              </a:ext>
            </a:extLst>
          </p:cNvPr>
          <p:cNvSpPr/>
          <p:nvPr/>
        </p:nvSpPr>
        <p:spPr>
          <a:xfrm>
            <a:off x="4309378" y="881319"/>
            <a:ext cx="3631611" cy="299469"/>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12" name="TextBox 11">
            <a:extLst>
              <a:ext uri="{FF2B5EF4-FFF2-40B4-BE49-F238E27FC236}">
                <a16:creationId xmlns:a16="http://schemas.microsoft.com/office/drawing/2014/main" id="{CE6A018D-E3E6-4D01-4B48-23C9E7F65A2F}"/>
              </a:ext>
            </a:extLst>
          </p:cNvPr>
          <p:cNvSpPr txBox="1"/>
          <p:nvPr/>
        </p:nvSpPr>
        <p:spPr>
          <a:xfrm>
            <a:off x="8029577" y="1870898"/>
            <a:ext cx="4162423" cy="1477328"/>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the function calls </a:t>
            </a:r>
            <a:r>
              <a:rPr lang="en-US" b="1" dirty="0"/>
              <a:t>uniform_distribution </a:t>
            </a:r>
            <a:r>
              <a:rPr lang="en-US" dirty="0"/>
              <a:t>to generate a random position within the bounds of the image. This ensures that the starting position of each line is chosen randomly.</a:t>
            </a:r>
            <a:endParaRPr lang="he-IL" dirty="0"/>
          </a:p>
        </p:txBody>
      </p:sp>
      <p:sp>
        <p:nvSpPr>
          <p:cNvPr id="13" name="Arrow: Right 12">
            <a:extLst>
              <a:ext uri="{FF2B5EF4-FFF2-40B4-BE49-F238E27FC236}">
                <a16:creationId xmlns:a16="http://schemas.microsoft.com/office/drawing/2014/main" id="{439D55B9-97D2-BA69-1CC4-D4D041A3F66C}"/>
              </a:ext>
            </a:extLst>
          </p:cNvPr>
          <p:cNvSpPr/>
          <p:nvPr/>
        </p:nvSpPr>
        <p:spPr>
          <a:xfrm rot="9364494">
            <a:off x="6409302" y="2429666"/>
            <a:ext cx="1669180" cy="228071"/>
          </a:xfrm>
          <a:prstGeom prst="right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15" name="TextBox 14">
            <a:extLst>
              <a:ext uri="{FF2B5EF4-FFF2-40B4-BE49-F238E27FC236}">
                <a16:creationId xmlns:a16="http://schemas.microsoft.com/office/drawing/2014/main" id="{FF010AF9-A7E8-8C03-E707-56C0595CA4BE}"/>
              </a:ext>
            </a:extLst>
          </p:cNvPr>
          <p:cNvSpPr txBox="1"/>
          <p:nvPr/>
        </p:nvSpPr>
        <p:spPr>
          <a:xfrm>
            <a:off x="8011841" y="3487082"/>
            <a:ext cx="4162424" cy="1200329"/>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The function calls </a:t>
            </a:r>
            <a:r>
              <a:rPr lang="en-US" b="1" dirty="0"/>
              <a:t>uniform_distribution </a:t>
            </a:r>
            <a:r>
              <a:rPr lang="en-US" dirty="0"/>
              <a:t>again to determine the width of the line.</a:t>
            </a:r>
          </a:p>
          <a:p>
            <a:r>
              <a:rPr lang="en-US" dirty="0"/>
              <a:t>This width is a random value between 1 and the specified maximum width (3).</a:t>
            </a:r>
            <a:endParaRPr lang="he-IL" dirty="0"/>
          </a:p>
        </p:txBody>
      </p:sp>
      <p:grpSp>
        <p:nvGrpSpPr>
          <p:cNvPr id="11" name="Group 10">
            <a:extLst>
              <a:ext uri="{FF2B5EF4-FFF2-40B4-BE49-F238E27FC236}">
                <a16:creationId xmlns:a16="http://schemas.microsoft.com/office/drawing/2014/main" id="{78EFBCB9-0C04-D5E7-0A5C-88D9ACE56DEE}"/>
              </a:ext>
            </a:extLst>
          </p:cNvPr>
          <p:cNvGrpSpPr/>
          <p:nvPr/>
        </p:nvGrpSpPr>
        <p:grpSpPr>
          <a:xfrm>
            <a:off x="5667983" y="3738918"/>
            <a:ext cx="2311432" cy="442701"/>
            <a:chOff x="5612860" y="3337970"/>
            <a:chExt cx="2847607" cy="708505"/>
          </a:xfrm>
        </p:grpSpPr>
        <p:cxnSp>
          <p:nvCxnSpPr>
            <p:cNvPr id="23" name="Straight Connector 22">
              <a:extLst>
                <a:ext uri="{FF2B5EF4-FFF2-40B4-BE49-F238E27FC236}">
                  <a16:creationId xmlns:a16="http://schemas.microsoft.com/office/drawing/2014/main" id="{B6F5B3B0-FC6A-DE09-8B8D-1601AD303B0F}"/>
                </a:ext>
              </a:extLst>
            </p:cNvPr>
            <p:cNvCxnSpPr>
              <a:cxnSpLocks/>
            </p:cNvCxnSpPr>
            <p:nvPr/>
          </p:nvCxnSpPr>
          <p:spPr>
            <a:xfrm>
              <a:off x="5612860" y="3337970"/>
              <a:ext cx="2021846" cy="676847"/>
            </a:xfrm>
            <a:prstGeom prst="line">
              <a:avLst/>
            </a:prstGeom>
            <a:ln w="76200">
              <a:solidFill>
                <a:schemeClr val="accent6">
                  <a:lumMod val="5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DBC36E8-6A75-A776-5495-A29594E68174}"/>
                </a:ext>
              </a:extLst>
            </p:cNvPr>
            <p:cNvCxnSpPr>
              <a:cxnSpLocks/>
              <a:endCxn id="15" idx="1"/>
            </p:cNvCxnSpPr>
            <p:nvPr/>
          </p:nvCxnSpPr>
          <p:spPr>
            <a:xfrm>
              <a:off x="7624978" y="4014817"/>
              <a:ext cx="835489" cy="31658"/>
            </a:xfrm>
            <a:prstGeom prst="line">
              <a:avLst/>
            </a:prstGeom>
            <a:ln w="7620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28" name="TextBox 27">
            <a:extLst>
              <a:ext uri="{FF2B5EF4-FFF2-40B4-BE49-F238E27FC236}">
                <a16:creationId xmlns:a16="http://schemas.microsoft.com/office/drawing/2014/main" id="{A4039DF9-75FE-861E-B08B-2885BD3C36C3}"/>
              </a:ext>
            </a:extLst>
          </p:cNvPr>
          <p:cNvSpPr txBox="1"/>
          <p:nvPr/>
        </p:nvSpPr>
        <p:spPr>
          <a:xfrm>
            <a:off x="1208770" y="6200860"/>
            <a:ext cx="9203071"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Two nested for loops are used to set the pixel values for the line. The outer loop iterates over the width of the line, and the inner loop iterates over the length of the line.</a:t>
            </a:r>
          </a:p>
        </p:txBody>
      </p:sp>
      <p:sp>
        <p:nvSpPr>
          <p:cNvPr id="29" name="Arrow: Right 28">
            <a:extLst>
              <a:ext uri="{FF2B5EF4-FFF2-40B4-BE49-F238E27FC236}">
                <a16:creationId xmlns:a16="http://schemas.microsoft.com/office/drawing/2014/main" id="{F3A3A9DE-56B6-064D-CE76-580EABEF54C5}"/>
              </a:ext>
            </a:extLst>
          </p:cNvPr>
          <p:cNvSpPr/>
          <p:nvPr/>
        </p:nvSpPr>
        <p:spPr>
          <a:xfrm rot="16200000">
            <a:off x="582253" y="5168319"/>
            <a:ext cx="1812157" cy="252923"/>
          </a:xfrm>
          <a:prstGeom prst="rightArrow">
            <a:avLst/>
          </a:prstGeom>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799336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373624-5F11-6042-FEF2-60B5FAA9D6B4}"/>
              </a:ext>
            </a:extLst>
          </p:cNvPr>
          <p:cNvSpPr txBox="1">
            <a:spLocks/>
          </p:cNvSpPr>
          <p:nvPr/>
        </p:nvSpPr>
        <p:spPr>
          <a:xfrm>
            <a:off x="488006" y="101807"/>
            <a:ext cx="11391088" cy="4961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41.4 - fourth important function –” count_num_blk_wht_pix” – </a:t>
            </a:r>
            <a:r>
              <a:rPr lang="en-US" sz="3200" b="1" u="sng" dirty="0">
                <a:solidFill>
                  <a:srgbClr val="FF0000"/>
                </a:solidFill>
              </a:rPr>
              <a:t>part 1</a:t>
            </a:r>
            <a:endParaRPr lang="he-IL" sz="3200" b="1" u="sng" dirty="0">
              <a:solidFill>
                <a:srgbClr val="FF0000"/>
              </a:solidFill>
            </a:endParaRPr>
          </a:p>
        </p:txBody>
      </p:sp>
      <p:sp>
        <p:nvSpPr>
          <p:cNvPr id="5" name="Slide Number Placeholder 5">
            <a:extLst>
              <a:ext uri="{FF2B5EF4-FFF2-40B4-BE49-F238E27FC236}">
                <a16:creationId xmlns:a16="http://schemas.microsoft.com/office/drawing/2014/main" id="{454224A5-4DEE-7094-ACD8-3EB2EEEBC6B6}"/>
              </a:ext>
            </a:extLst>
          </p:cNvPr>
          <p:cNvSpPr>
            <a:spLocks noGrp="1"/>
          </p:cNvSpPr>
          <p:nvPr>
            <p:ph type="sldNum" sz="quarter" idx="12"/>
          </p:nvPr>
        </p:nvSpPr>
        <p:spPr>
          <a:xfrm>
            <a:off x="11879094" y="-15262"/>
            <a:ext cx="312906" cy="365125"/>
          </a:xfrm>
        </p:spPr>
        <p:txBody>
          <a:bodyPr/>
          <a:lstStyle/>
          <a:p>
            <a:fld id="{1E5BF412-EFCF-4C51-A2DF-B419076696E3}" type="slidenum">
              <a:rPr lang="he-IL" sz="1600" smtClean="0"/>
              <a:t>6</a:t>
            </a:fld>
            <a:endParaRPr lang="he-IL" sz="1600" dirty="0"/>
          </a:p>
        </p:txBody>
      </p:sp>
      <p:pic>
        <p:nvPicPr>
          <p:cNvPr id="15" name="Picture 14">
            <a:extLst>
              <a:ext uri="{FF2B5EF4-FFF2-40B4-BE49-F238E27FC236}">
                <a16:creationId xmlns:a16="http://schemas.microsoft.com/office/drawing/2014/main" id="{872792C8-B293-0705-3D57-7F3ABA41E69F}"/>
              </a:ext>
            </a:extLst>
          </p:cNvPr>
          <p:cNvPicPr>
            <a:picLocks noChangeAspect="1"/>
          </p:cNvPicPr>
          <p:nvPr/>
        </p:nvPicPr>
        <p:blipFill>
          <a:blip r:embed="rId2"/>
          <a:stretch>
            <a:fillRect/>
          </a:stretch>
        </p:blipFill>
        <p:spPr>
          <a:xfrm>
            <a:off x="0" y="551020"/>
            <a:ext cx="9358009" cy="6306980"/>
          </a:xfrm>
          <a:prstGeom prst="rect">
            <a:avLst/>
          </a:prstGeom>
        </p:spPr>
      </p:pic>
      <p:sp>
        <p:nvSpPr>
          <p:cNvPr id="21" name="TextBox 20">
            <a:extLst>
              <a:ext uri="{FF2B5EF4-FFF2-40B4-BE49-F238E27FC236}">
                <a16:creationId xmlns:a16="http://schemas.microsoft.com/office/drawing/2014/main" id="{73B66CD7-F147-1DB5-F509-C763AB381BE6}"/>
              </a:ext>
            </a:extLst>
          </p:cNvPr>
          <p:cNvSpPr txBox="1"/>
          <p:nvPr/>
        </p:nvSpPr>
        <p:spPr>
          <a:xfrm>
            <a:off x="7889132" y="3969473"/>
            <a:ext cx="4225047" cy="2585323"/>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The </a:t>
            </a:r>
            <a:r>
              <a:rPr lang="en-US" b="1" dirty="0"/>
              <a:t>count_num_blk_wht_pix </a:t>
            </a:r>
            <a:r>
              <a:rPr lang="en-US" dirty="0"/>
              <a:t>function counts the number of black and white pixels in a given grayscale image, while ignoring black pixels that are located on the edges of the image.</a:t>
            </a:r>
          </a:p>
          <a:p>
            <a:r>
              <a:rPr lang="en-US" dirty="0"/>
              <a:t>This is useful when multiple filtering operations have been applied to the image, which can introduce unwanted black pixels around the edges.</a:t>
            </a:r>
            <a:endParaRPr lang="he-IL" dirty="0"/>
          </a:p>
        </p:txBody>
      </p:sp>
      <p:sp>
        <p:nvSpPr>
          <p:cNvPr id="23" name="Rectangle 22">
            <a:extLst>
              <a:ext uri="{FF2B5EF4-FFF2-40B4-BE49-F238E27FC236}">
                <a16:creationId xmlns:a16="http://schemas.microsoft.com/office/drawing/2014/main" id="{19DBC941-5D53-45DF-B4EC-34C03D7E23E0}"/>
              </a:ext>
            </a:extLst>
          </p:cNvPr>
          <p:cNvSpPr/>
          <p:nvPr/>
        </p:nvSpPr>
        <p:spPr>
          <a:xfrm>
            <a:off x="8727332" y="628692"/>
            <a:ext cx="3151762" cy="7346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Deeper explanation about that function in the next slide!</a:t>
            </a:r>
            <a:endParaRPr lang="he-IL" dirty="0"/>
          </a:p>
        </p:txBody>
      </p:sp>
      <p:sp>
        <p:nvSpPr>
          <p:cNvPr id="25" name="TextBox 24">
            <a:extLst>
              <a:ext uri="{FF2B5EF4-FFF2-40B4-BE49-F238E27FC236}">
                <a16:creationId xmlns:a16="http://schemas.microsoft.com/office/drawing/2014/main" id="{8BBCEE42-C61B-839F-015E-4A2EFA04927A}"/>
              </a:ext>
            </a:extLst>
          </p:cNvPr>
          <p:cNvSpPr txBox="1"/>
          <p:nvPr/>
        </p:nvSpPr>
        <p:spPr>
          <a:xfrm>
            <a:off x="7889131" y="1374962"/>
            <a:ext cx="4225047" cy="1754326"/>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We decided to pick that a certain approach to ensure that the count of black pixels remains accurate, even after multiple filtering operations that might introduce unwanted edge artifacts.</a:t>
            </a:r>
          </a:p>
          <a:p>
            <a:r>
              <a:rPr lang="en-US" dirty="0"/>
              <a:t>Will be explained deeper next slide.</a:t>
            </a:r>
            <a:endParaRPr lang="he-IL" dirty="0"/>
          </a:p>
        </p:txBody>
      </p:sp>
    </p:spTree>
    <p:extLst>
      <p:ext uri="{BB962C8B-B14F-4D97-AF65-F5344CB8AC3E}">
        <p14:creationId xmlns:p14="http://schemas.microsoft.com/office/powerpoint/2010/main" val="2298927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06644F5-6502-E1B6-FB5A-902194FE8F67}"/>
              </a:ext>
            </a:extLst>
          </p:cNvPr>
          <p:cNvSpPr txBox="1"/>
          <p:nvPr/>
        </p:nvSpPr>
        <p:spPr>
          <a:xfrm>
            <a:off x="232653" y="3982441"/>
            <a:ext cx="11642387" cy="203132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Inside the main for loop (line 131) , the function checks the value of each pixel:</a:t>
            </a:r>
          </a:p>
          <a:p>
            <a:pPr marL="342900" indent="-342900">
              <a:buFont typeface="+mj-lt"/>
              <a:buAutoNum type="arabicPeriod"/>
            </a:pPr>
            <a:r>
              <a:rPr lang="en-US" dirty="0"/>
              <a:t>If the pixel is not an edge pixel  &gt;&gt;&gt;  If the pixel value is equal to BLACKVAL (which is defined as 0), it increments the black_pix counter.</a:t>
            </a:r>
          </a:p>
          <a:p>
            <a:pPr marL="342900" indent="-342900">
              <a:buFont typeface="+mj-lt"/>
              <a:buAutoNum type="arabicPeriod"/>
            </a:pPr>
            <a:r>
              <a:rPr lang="en-US" dirty="0"/>
              <a:t>If the pixel is not an edge pixel  &gt;&gt;&gt;  If the pixel value is equal to WHITEVAL (which is defined as 255), it increments the white_pix counter.</a:t>
            </a:r>
          </a:p>
          <a:p>
            <a:pPr marL="342900" indent="-342900">
              <a:buFont typeface="+mj-lt"/>
              <a:buAutoNum type="arabicPeriod"/>
            </a:pPr>
            <a:r>
              <a:rPr lang="en-US" dirty="0"/>
              <a:t>If the pixel is an edge pixel &gt;&gt;&gt; Only white pixels are counted by incrementing the </a:t>
            </a:r>
            <a:r>
              <a:rPr lang="en-US" dirty="0" err="1"/>
              <a:t>white_pix</a:t>
            </a:r>
            <a:r>
              <a:rPr lang="en-US" dirty="0"/>
              <a:t> counter. Black pixels in the edge region are ignored.</a:t>
            </a:r>
          </a:p>
        </p:txBody>
      </p:sp>
      <p:sp>
        <p:nvSpPr>
          <p:cNvPr id="6" name="TextBox 5">
            <a:extLst>
              <a:ext uri="{FF2B5EF4-FFF2-40B4-BE49-F238E27FC236}">
                <a16:creationId xmlns:a16="http://schemas.microsoft.com/office/drawing/2014/main" id="{49715C12-0D36-BBED-99AE-B6439D7E7BAF}"/>
              </a:ext>
            </a:extLst>
          </p:cNvPr>
          <p:cNvSpPr txBox="1"/>
          <p:nvPr/>
        </p:nvSpPr>
        <p:spPr>
          <a:xfrm>
            <a:off x="715588" y="6132822"/>
            <a:ext cx="10048875"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After the loop, the function prints the counts of black and white pixels using </a:t>
            </a:r>
            <a:r>
              <a:rPr lang="en-US" b="1" dirty="0"/>
              <a:t>cout</a:t>
            </a:r>
            <a:r>
              <a:rPr lang="en-US" dirty="0"/>
              <a:t>. </a:t>
            </a:r>
          </a:p>
          <a:p>
            <a:r>
              <a:rPr lang="en-US" dirty="0"/>
              <a:t>The printed message includes the name of the image and the counts of black and white pixels.</a:t>
            </a:r>
            <a:endParaRPr lang="he-IL" dirty="0"/>
          </a:p>
        </p:txBody>
      </p:sp>
      <p:sp>
        <p:nvSpPr>
          <p:cNvPr id="7" name="Title 1">
            <a:extLst>
              <a:ext uri="{FF2B5EF4-FFF2-40B4-BE49-F238E27FC236}">
                <a16:creationId xmlns:a16="http://schemas.microsoft.com/office/drawing/2014/main" id="{E160CE2C-2453-D342-4263-FDF786A50139}"/>
              </a:ext>
            </a:extLst>
          </p:cNvPr>
          <p:cNvSpPr txBox="1">
            <a:spLocks/>
          </p:cNvSpPr>
          <p:nvPr/>
        </p:nvSpPr>
        <p:spPr>
          <a:xfrm>
            <a:off x="488006" y="101807"/>
            <a:ext cx="11391088" cy="49611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41.4 - fourth important function –” count_num_blk_wht_pix” – </a:t>
            </a:r>
            <a:r>
              <a:rPr lang="en-US" sz="3200" b="1" u="sng" dirty="0">
                <a:solidFill>
                  <a:srgbClr val="FF0000"/>
                </a:solidFill>
              </a:rPr>
              <a:t>part 2</a:t>
            </a:r>
            <a:endParaRPr lang="he-IL" sz="3200" b="1" u="sng" dirty="0">
              <a:solidFill>
                <a:srgbClr val="FF0000"/>
              </a:solidFill>
            </a:endParaRPr>
          </a:p>
        </p:txBody>
      </p:sp>
      <p:sp>
        <p:nvSpPr>
          <p:cNvPr id="9" name="TextBox 8">
            <a:extLst>
              <a:ext uri="{FF2B5EF4-FFF2-40B4-BE49-F238E27FC236}">
                <a16:creationId xmlns:a16="http://schemas.microsoft.com/office/drawing/2014/main" id="{FB3B2DF4-0BB7-6C7A-F9DA-7D7E377B8CC2}"/>
              </a:ext>
            </a:extLst>
          </p:cNvPr>
          <p:cNvSpPr txBox="1"/>
          <p:nvPr/>
        </p:nvSpPr>
        <p:spPr>
          <a:xfrm>
            <a:off x="2017982" y="2782669"/>
            <a:ext cx="8156036"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This value represents the number of rows and columns from the edges that should be considered as "edge pixels" and thus ignored in the black pixel count.</a:t>
            </a:r>
            <a:endParaRPr lang="he-IL" dirty="0"/>
          </a:p>
        </p:txBody>
      </p:sp>
      <p:sp>
        <p:nvSpPr>
          <p:cNvPr id="11" name="TextBox 10">
            <a:extLst>
              <a:ext uri="{FF2B5EF4-FFF2-40B4-BE49-F238E27FC236}">
                <a16:creationId xmlns:a16="http://schemas.microsoft.com/office/drawing/2014/main" id="{5A0A7398-FF32-150A-1215-63F37F0ADEC0}"/>
              </a:ext>
            </a:extLst>
          </p:cNvPr>
          <p:cNvSpPr txBox="1"/>
          <p:nvPr/>
        </p:nvSpPr>
        <p:spPr>
          <a:xfrm>
            <a:off x="45395" y="586121"/>
            <a:ext cx="12016904"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The function first calculates the effective edge thickness based on the number of filters applied and the filter dimensions. </a:t>
            </a:r>
            <a:endParaRPr lang="he-IL" dirty="0"/>
          </a:p>
        </p:txBody>
      </p:sp>
      <p:sp>
        <p:nvSpPr>
          <p:cNvPr id="13" name="TextBox 12">
            <a:extLst>
              <a:ext uri="{FF2B5EF4-FFF2-40B4-BE49-F238E27FC236}">
                <a16:creationId xmlns:a16="http://schemas.microsoft.com/office/drawing/2014/main" id="{4A98A605-C473-D953-1C25-A0B1CD7365F2}"/>
              </a:ext>
            </a:extLst>
          </p:cNvPr>
          <p:cNvSpPr txBox="1"/>
          <p:nvPr/>
        </p:nvSpPr>
        <p:spPr>
          <a:xfrm>
            <a:off x="2239995" y="1586465"/>
            <a:ext cx="7180227"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The effective </a:t>
            </a:r>
            <a:r>
              <a:rPr lang="en-US" b="1" dirty="0"/>
              <a:t>edge thickness </a:t>
            </a:r>
            <a:r>
              <a:rPr lang="en-US" dirty="0"/>
              <a:t>is determined by multiplying the maximum of filterHalfWidth and filterHalfHeight by numFilters. </a:t>
            </a:r>
            <a:endParaRPr lang="he-IL" dirty="0"/>
          </a:p>
        </p:txBody>
      </p:sp>
      <p:sp>
        <p:nvSpPr>
          <p:cNvPr id="14" name="Arrow: Down 13">
            <a:extLst>
              <a:ext uri="{FF2B5EF4-FFF2-40B4-BE49-F238E27FC236}">
                <a16:creationId xmlns:a16="http://schemas.microsoft.com/office/drawing/2014/main" id="{4C4EC720-66F3-E89F-6821-E7F2A4FFA577}"/>
              </a:ext>
            </a:extLst>
          </p:cNvPr>
          <p:cNvSpPr/>
          <p:nvPr/>
        </p:nvSpPr>
        <p:spPr>
          <a:xfrm>
            <a:off x="5522068" y="976793"/>
            <a:ext cx="531779" cy="61256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Arrow: Down 14">
            <a:extLst>
              <a:ext uri="{FF2B5EF4-FFF2-40B4-BE49-F238E27FC236}">
                <a16:creationId xmlns:a16="http://schemas.microsoft.com/office/drawing/2014/main" id="{94B5B87B-EEA8-3DEA-372F-07356B8C9570}"/>
              </a:ext>
            </a:extLst>
          </p:cNvPr>
          <p:cNvSpPr/>
          <p:nvPr/>
        </p:nvSpPr>
        <p:spPr>
          <a:xfrm>
            <a:off x="5457215" y="2251189"/>
            <a:ext cx="531779" cy="54478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Arrow: Down 16">
            <a:extLst>
              <a:ext uri="{FF2B5EF4-FFF2-40B4-BE49-F238E27FC236}">
                <a16:creationId xmlns:a16="http://schemas.microsoft.com/office/drawing/2014/main" id="{B9583824-2C41-DF81-973A-546AC32184CE}"/>
              </a:ext>
            </a:extLst>
          </p:cNvPr>
          <p:cNvSpPr/>
          <p:nvPr/>
        </p:nvSpPr>
        <p:spPr>
          <a:xfrm>
            <a:off x="5474137" y="3434089"/>
            <a:ext cx="531779" cy="54478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505297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54224A5-4DEE-7094-ACD8-3EB2EEEBC6B6}"/>
              </a:ext>
            </a:extLst>
          </p:cNvPr>
          <p:cNvSpPr>
            <a:spLocks noGrp="1"/>
          </p:cNvSpPr>
          <p:nvPr>
            <p:ph type="sldNum" sz="quarter" idx="12"/>
          </p:nvPr>
        </p:nvSpPr>
        <p:spPr>
          <a:xfrm>
            <a:off x="11879094" y="-15262"/>
            <a:ext cx="312906" cy="365125"/>
          </a:xfrm>
        </p:spPr>
        <p:txBody>
          <a:bodyPr/>
          <a:lstStyle/>
          <a:p>
            <a:fld id="{1E5BF412-EFCF-4C51-A2DF-B419076696E3}" type="slidenum">
              <a:rPr lang="he-IL" sz="1600" smtClean="0"/>
              <a:t>8</a:t>
            </a:fld>
            <a:endParaRPr lang="he-IL" sz="1600" dirty="0"/>
          </a:p>
        </p:txBody>
      </p:sp>
      <p:sp>
        <p:nvSpPr>
          <p:cNvPr id="2" name="Title 1">
            <a:extLst>
              <a:ext uri="{FF2B5EF4-FFF2-40B4-BE49-F238E27FC236}">
                <a16:creationId xmlns:a16="http://schemas.microsoft.com/office/drawing/2014/main" id="{BEA8C145-7420-017A-D3D1-4108C7108C37}"/>
              </a:ext>
            </a:extLst>
          </p:cNvPr>
          <p:cNvSpPr txBox="1">
            <a:spLocks/>
          </p:cNvSpPr>
          <p:nvPr/>
        </p:nvSpPr>
        <p:spPr>
          <a:xfrm>
            <a:off x="1684508" y="-15262"/>
            <a:ext cx="10194586" cy="5967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41.5-fifth important function –” DoMedianFiltration” – </a:t>
            </a:r>
            <a:r>
              <a:rPr lang="en-US" sz="3200" b="1" u="sng" dirty="0">
                <a:solidFill>
                  <a:srgbClr val="FF0000"/>
                </a:solidFill>
              </a:rPr>
              <a:t>part 1</a:t>
            </a:r>
            <a:endParaRPr lang="he-IL" sz="3200" b="1" u="sng" dirty="0">
              <a:solidFill>
                <a:srgbClr val="FF0000"/>
              </a:solidFill>
            </a:endParaRPr>
          </a:p>
        </p:txBody>
      </p:sp>
      <p:sp>
        <p:nvSpPr>
          <p:cNvPr id="7" name="Rectangle 6">
            <a:extLst>
              <a:ext uri="{FF2B5EF4-FFF2-40B4-BE49-F238E27FC236}">
                <a16:creationId xmlns:a16="http://schemas.microsoft.com/office/drawing/2014/main" id="{5EE60F9E-0527-2954-0D2D-678C14841F59}"/>
              </a:ext>
            </a:extLst>
          </p:cNvPr>
          <p:cNvSpPr/>
          <p:nvPr/>
        </p:nvSpPr>
        <p:spPr>
          <a:xfrm>
            <a:off x="591563" y="5580232"/>
            <a:ext cx="10820400" cy="571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t>Explanation of the function – next slide – because of the major importance and complication of the function we will explain a bit deeper. We will explain the code step by step / part by part . </a:t>
            </a:r>
            <a:endParaRPr lang="he-IL" b="1" dirty="0"/>
          </a:p>
        </p:txBody>
      </p:sp>
      <p:pic>
        <p:nvPicPr>
          <p:cNvPr id="9" name="Picture 8">
            <a:extLst>
              <a:ext uri="{FF2B5EF4-FFF2-40B4-BE49-F238E27FC236}">
                <a16:creationId xmlns:a16="http://schemas.microsoft.com/office/drawing/2014/main" id="{0B0154E3-6222-3B65-5638-1C2F95215248}"/>
              </a:ext>
            </a:extLst>
          </p:cNvPr>
          <p:cNvPicPr>
            <a:picLocks noChangeAspect="1"/>
          </p:cNvPicPr>
          <p:nvPr/>
        </p:nvPicPr>
        <p:blipFill>
          <a:blip r:embed="rId2"/>
          <a:stretch>
            <a:fillRect/>
          </a:stretch>
        </p:blipFill>
        <p:spPr>
          <a:xfrm>
            <a:off x="1090612" y="706268"/>
            <a:ext cx="10010775" cy="4524375"/>
          </a:xfrm>
          <a:prstGeom prst="rect">
            <a:avLst/>
          </a:prstGeom>
        </p:spPr>
      </p:pic>
    </p:spTree>
    <p:extLst>
      <p:ext uri="{BB962C8B-B14F-4D97-AF65-F5344CB8AC3E}">
        <p14:creationId xmlns:p14="http://schemas.microsoft.com/office/powerpoint/2010/main" val="535119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54224A5-4DEE-7094-ACD8-3EB2EEEBC6B6}"/>
              </a:ext>
            </a:extLst>
          </p:cNvPr>
          <p:cNvSpPr>
            <a:spLocks noGrp="1"/>
          </p:cNvSpPr>
          <p:nvPr>
            <p:ph type="sldNum" sz="quarter" idx="12"/>
          </p:nvPr>
        </p:nvSpPr>
        <p:spPr>
          <a:xfrm>
            <a:off x="11879094" y="-15262"/>
            <a:ext cx="312906" cy="365125"/>
          </a:xfrm>
        </p:spPr>
        <p:txBody>
          <a:bodyPr/>
          <a:lstStyle/>
          <a:p>
            <a:fld id="{1E5BF412-EFCF-4C51-A2DF-B419076696E3}" type="slidenum">
              <a:rPr lang="he-IL" sz="1600" smtClean="0"/>
              <a:t>9</a:t>
            </a:fld>
            <a:endParaRPr lang="he-IL" sz="1600" dirty="0"/>
          </a:p>
        </p:txBody>
      </p:sp>
      <p:sp>
        <p:nvSpPr>
          <p:cNvPr id="2" name="Title 1">
            <a:extLst>
              <a:ext uri="{FF2B5EF4-FFF2-40B4-BE49-F238E27FC236}">
                <a16:creationId xmlns:a16="http://schemas.microsoft.com/office/drawing/2014/main" id="{5F480080-6538-E015-91C4-144F6600B60E}"/>
              </a:ext>
            </a:extLst>
          </p:cNvPr>
          <p:cNvSpPr txBox="1">
            <a:spLocks/>
          </p:cNvSpPr>
          <p:nvPr/>
        </p:nvSpPr>
        <p:spPr>
          <a:xfrm>
            <a:off x="998707" y="-15262"/>
            <a:ext cx="10194586" cy="5967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41.5-fifth important function –” DoMedianFiltration” – </a:t>
            </a:r>
            <a:r>
              <a:rPr lang="en-US" sz="3200" b="1" u="sng" dirty="0">
                <a:solidFill>
                  <a:srgbClr val="FF0000"/>
                </a:solidFill>
              </a:rPr>
              <a:t>part 2</a:t>
            </a:r>
            <a:endParaRPr lang="he-IL" sz="3200" b="1" u="sng" dirty="0">
              <a:solidFill>
                <a:srgbClr val="FF0000"/>
              </a:solidFill>
            </a:endParaRPr>
          </a:p>
        </p:txBody>
      </p:sp>
      <p:sp>
        <p:nvSpPr>
          <p:cNvPr id="6" name="TextBox 5">
            <a:extLst>
              <a:ext uri="{FF2B5EF4-FFF2-40B4-BE49-F238E27FC236}">
                <a16:creationId xmlns:a16="http://schemas.microsoft.com/office/drawing/2014/main" id="{23EAEB6C-7B04-F7B6-9290-4096F8032AAC}"/>
              </a:ext>
            </a:extLst>
          </p:cNvPr>
          <p:cNvSpPr txBox="1"/>
          <p:nvPr/>
        </p:nvSpPr>
        <p:spPr>
          <a:xfrm>
            <a:off x="528638" y="2091991"/>
            <a:ext cx="5957887"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src = This is a 2D array of unsigned char representing the source grayscale image to be filtered.</a:t>
            </a:r>
            <a:endParaRPr lang="he-IL" dirty="0"/>
          </a:p>
        </p:txBody>
      </p:sp>
      <p:sp>
        <p:nvSpPr>
          <p:cNvPr id="9" name="TextBox 8">
            <a:extLst>
              <a:ext uri="{FF2B5EF4-FFF2-40B4-BE49-F238E27FC236}">
                <a16:creationId xmlns:a16="http://schemas.microsoft.com/office/drawing/2014/main" id="{7067C525-8C35-2E4E-8735-099FDC305508}"/>
              </a:ext>
            </a:extLst>
          </p:cNvPr>
          <p:cNvSpPr txBox="1"/>
          <p:nvPr/>
        </p:nvSpPr>
        <p:spPr>
          <a:xfrm>
            <a:off x="528638" y="2933657"/>
            <a:ext cx="6105524"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err="1"/>
              <a:t>dst</a:t>
            </a:r>
            <a:r>
              <a:rPr lang="en-US" dirty="0"/>
              <a:t> = This is a 2D array of unsigned char where the filtered image will be stored.</a:t>
            </a:r>
            <a:endParaRPr lang="he-IL" dirty="0"/>
          </a:p>
        </p:txBody>
      </p:sp>
      <p:sp>
        <p:nvSpPr>
          <p:cNvPr id="11" name="TextBox 10">
            <a:extLst>
              <a:ext uri="{FF2B5EF4-FFF2-40B4-BE49-F238E27FC236}">
                <a16:creationId xmlns:a16="http://schemas.microsoft.com/office/drawing/2014/main" id="{3CBCC51A-0912-D85B-846A-984ED554F37F}"/>
              </a:ext>
            </a:extLst>
          </p:cNvPr>
          <p:cNvSpPr txBox="1"/>
          <p:nvPr/>
        </p:nvSpPr>
        <p:spPr>
          <a:xfrm>
            <a:off x="528638" y="3784208"/>
            <a:ext cx="6031706"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medianBuffer = This is an array used to store the neighborhood pixel values for calculating the median.</a:t>
            </a:r>
            <a:endParaRPr lang="he-IL" dirty="0"/>
          </a:p>
        </p:txBody>
      </p:sp>
      <p:sp>
        <p:nvSpPr>
          <p:cNvPr id="13" name="TextBox 12">
            <a:extLst>
              <a:ext uri="{FF2B5EF4-FFF2-40B4-BE49-F238E27FC236}">
                <a16:creationId xmlns:a16="http://schemas.microsoft.com/office/drawing/2014/main" id="{56BE8624-66F7-A250-B762-F9C84743BE33}"/>
              </a:ext>
            </a:extLst>
          </p:cNvPr>
          <p:cNvSpPr txBox="1"/>
          <p:nvPr/>
        </p:nvSpPr>
        <p:spPr>
          <a:xfrm>
            <a:off x="528638" y="4634759"/>
            <a:ext cx="6105524"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filterHalfWidth = This is the half-width of the filter window. The full filter width is 2 * filterHalfWidth + 1.</a:t>
            </a:r>
            <a:endParaRPr lang="he-IL" dirty="0"/>
          </a:p>
        </p:txBody>
      </p:sp>
      <p:sp>
        <p:nvSpPr>
          <p:cNvPr id="15" name="TextBox 14">
            <a:extLst>
              <a:ext uri="{FF2B5EF4-FFF2-40B4-BE49-F238E27FC236}">
                <a16:creationId xmlns:a16="http://schemas.microsoft.com/office/drawing/2014/main" id="{D81FA785-6436-0DE7-DAA5-D03548182780}"/>
              </a:ext>
            </a:extLst>
          </p:cNvPr>
          <p:cNvSpPr txBox="1"/>
          <p:nvPr/>
        </p:nvSpPr>
        <p:spPr>
          <a:xfrm>
            <a:off x="528638" y="5485310"/>
            <a:ext cx="6105524"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filterHalfHeight = This is the half-height of the filter window. The full filter height is 2 * filterHalfHeight + 1.</a:t>
            </a:r>
            <a:endParaRPr lang="he-IL" dirty="0"/>
          </a:p>
        </p:txBody>
      </p:sp>
      <p:pic>
        <p:nvPicPr>
          <p:cNvPr id="16" name="Picture 15">
            <a:extLst>
              <a:ext uri="{FF2B5EF4-FFF2-40B4-BE49-F238E27FC236}">
                <a16:creationId xmlns:a16="http://schemas.microsoft.com/office/drawing/2014/main" id="{B860A907-CA8D-AE44-4BFC-D290B10EF3A4}"/>
              </a:ext>
            </a:extLst>
          </p:cNvPr>
          <p:cNvPicPr>
            <a:picLocks noChangeAspect="1"/>
          </p:cNvPicPr>
          <p:nvPr/>
        </p:nvPicPr>
        <p:blipFill rotWithShape="1">
          <a:blip r:embed="rId2"/>
          <a:srcRect l="5983" t="-607" b="89558"/>
          <a:stretch/>
        </p:blipFill>
        <p:spPr>
          <a:xfrm>
            <a:off x="528638" y="502845"/>
            <a:ext cx="11462629" cy="596739"/>
          </a:xfrm>
          <a:prstGeom prst="rect">
            <a:avLst/>
          </a:prstGeom>
        </p:spPr>
      </p:pic>
      <p:sp>
        <p:nvSpPr>
          <p:cNvPr id="17" name="Rectangle 16">
            <a:extLst>
              <a:ext uri="{FF2B5EF4-FFF2-40B4-BE49-F238E27FC236}">
                <a16:creationId xmlns:a16="http://schemas.microsoft.com/office/drawing/2014/main" id="{E3BD6FBB-D33B-6914-9C2B-3B664C05DAEB}"/>
              </a:ext>
            </a:extLst>
          </p:cNvPr>
          <p:cNvSpPr/>
          <p:nvPr/>
        </p:nvSpPr>
        <p:spPr>
          <a:xfrm>
            <a:off x="528638" y="1294919"/>
            <a:ext cx="8382000" cy="5639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First – we will present the inputs of the function – the filtration process is a bit more complicated so we decided to start by explaining the function step by step  </a:t>
            </a:r>
            <a:endParaRPr lang="he-IL" dirty="0"/>
          </a:p>
        </p:txBody>
      </p:sp>
      <p:sp>
        <p:nvSpPr>
          <p:cNvPr id="18" name="Rectangle 17">
            <a:extLst>
              <a:ext uri="{FF2B5EF4-FFF2-40B4-BE49-F238E27FC236}">
                <a16:creationId xmlns:a16="http://schemas.microsoft.com/office/drawing/2014/main" id="{A5000CA4-6D4D-1F59-C402-09D28E7FFD54}"/>
              </a:ext>
            </a:extLst>
          </p:cNvPr>
          <p:cNvSpPr/>
          <p:nvPr/>
        </p:nvSpPr>
        <p:spPr>
          <a:xfrm>
            <a:off x="7481887" y="2933656"/>
            <a:ext cx="4491038" cy="24028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b="1" dirty="0"/>
              <a:t>The purpose of the function is to apply a median filter to a given image.</a:t>
            </a:r>
          </a:p>
          <a:p>
            <a:endParaRPr lang="en-US" b="1" dirty="0"/>
          </a:p>
          <a:p>
            <a:r>
              <a:rPr lang="en-US" b="1" dirty="0"/>
              <a:t>Previously we explained about the goal of the filter – but in short : creating a new image where each pixel's value is replaced by the median value of the pixels in a neighborhood around it.</a:t>
            </a:r>
            <a:endParaRPr lang="he-IL" b="1" dirty="0"/>
          </a:p>
        </p:txBody>
      </p:sp>
    </p:spTree>
    <p:extLst>
      <p:ext uri="{BB962C8B-B14F-4D97-AF65-F5344CB8AC3E}">
        <p14:creationId xmlns:p14="http://schemas.microsoft.com/office/powerpoint/2010/main" val="694542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888</TotalTime>
  <Words>2486</Words>
  <Application>Microsoft Office PowerPoint</Application>
  <PresentationFormat>Widescreen</PresentationFormat>
  <Paragraphs>196</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Aptos</vt:lpstr>
      <vt:lpstr>Aptos Display</vt:lpstr>
      <vt:lpstr>Arial</vt:lpstr>
      <vt:lpstr>Cambria Math</vt:lpstr>
      <vt:lpstr>Office Theme</vt:lpstr>
      <vt:lpstr>Course: Image Processing 31651 Assignment #41 Noise and Median Filtration</vt:lpstr>
      <vt:lpstr>PowerPoint Presentation</vt:lpstr>
      <vt:lpstr>41.1 - first important function –”Contrast_Brightness_change”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omri pony</dc:creator>
  <cp:lastModifiedBy>omri pony</cp:lastModifiedBy>
  <cp:revision>39</cp:revision>
  <dcterms:created xsi:type="dcterms:W3CDTF">2024-07-30T14:49:25Z</dcterms:created>
  <dcterms:modified xsi:type="dcterms:W3CDTF">2024-08-04T07:05:35Z</dcterms:modified>
</cp:coreProperties>
</file>